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49"/>
  </p:notesMasterIdLst>
  <p:handoutMasterIdLst>
    <p:handoutMasterId r:id="rId50"/>
  </p:handoutMasterIdLst>
  <p:sldIdLst>
    <p:sldId id="288" r:id="rId2"/>
    <p:sldId id="630" r:id="rId3"/>
    <p:sldId id="668" r:id="rId4"/>
    <p:sldId id="669" r:id="rId5"/>
    <p:sldId id="670" r:id="rId6"/>
    <p:sldId id="671" r:id="rId7"/>
    <p:sldId id="672" r:id="rId8"/>
    <p:sldId id="673" r:id="rId9"/>
    <p:sldId id="728" r:id="rId10"/>
    <p:sldId id="674" r:id="rId11"/>
    <p:sldId id="729" r:id="rId12"/>
    <p:sldId id="730" r:id="rId13"/>
    <p:sldId id="677" r:id="rId14"/>
    <p:sldId id="727" r:id="rId15"/>
    <p:sldId id="731" r:id="rId16"/>
    <p:sldId id="732" r:id="rId17"/>
    <p:sldId id="683" r:id="rId18"/>
    <p:sldId id="738" r:id="rId19"/>
    <p:sldId id="744" r:id="rId20"/>
    <p:sldId id="745" r:id="rId21"/>
    <p:sldId id="739" r:id="rId22"/>
    <p:sldId id="746" r:id="rId23"/>
    <p:sldId id="747" r:id="rId24"/>
    <p:sldId id="748" r:id="rId25"/>
    <p:sldId id="749" r:id="rId26"/>
    <p:sldId id="750" r:id="rId27"/>
    <p:sldId id="684" r:id="rId28"/>
    <p:sldId id="685" r:id="rId29"/>
    <p:sldId id="692" r:id="rId30"/>
    <p:sldId id="733" r:id="rId31"/>
    <p:sldId id="686" r:id="rId32"/>
    <p:sldId id="687" r:id="rId33"/>
    <p:sldId id="688" r:id="rId34"/>
    <p:sldId id="693" r:id="rId35"/>
    <p:sldId id="694" r:id="rId36"/>
    <p:sldId id="695" r:id="rId37"/>
    <p:sldId id="697" r:id="rId38"/>
    <p:sldId id="698" r:id="rId39"/>
    <p:sldId id="734" r:id="rId40"/>
    <p:sldId id="699" r:id="rId41"/>
    <p:sldId id="736" r:id="rId42"/>
    <p:sldId id="737" r:id="rId43"/>
    <p:sldId id="735" r:id="rId44"/>
    <p:sldId id="740" r:id="rId45"/>
    <p:sldId id="741" r:id="rId46"/>
    <p:sldId id="742" r:id="rId47"/>
    <p:sldId id="743" r:id="rId4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43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33CC"/>
    <a:srgbClr val="00FFFF"/>
    <a:srgbClr val="FF66FF"/>
    <a:srgbClr val="41CC29"/>
    <a:srgbClr val="FF99FF"/>
    <a:srgbClr val="4CCF36"/>
    <a:srgbClr val="6600CC"/>
    <a:srgbClr val="CC66FF"/>
    <a:srgbClr val="61A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99" autoAdjust="0"/>
    <p:restoredTop sz="94600" autoAdjust="0"/>
  </p:normalViewPr>
  <p:slideViewPr>
    <p:cSldViewPr snapToGrid="0">
      <p:cViewPr varScale="1">
        <p:scale>
          <a:sx n="67" d="100"/>
          <a:sy n="67" d="100"/>
        </p:scale>
        <p:origin x="38" y="398"/>
      </p:cViewPr>
      <p:guideLst>
        <p:guide orient="horz" pos="2222"/>
        <p:guide pos="384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5" y="6354629"/>
            <a:ext cx="242676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12192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90424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5627915" y="2555420"/>
            <a:ext cx="57912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10856688" y="846367"/>
            <a:ext cx="1335313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1" y="2844883"/>
            <a:ext cx="4368535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2"/>
            <a:ext cx="12192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05959" y="1684804"/>
            <a:ext cx="9980084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42889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52413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91198" y="28979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00051" y="33061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6151034" y="1483877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10885" y="1763485"/>
            <a:ext cx="57912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5696864" y="148457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1" y="1489075"/>
            <a:ext cx="1136650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365875"/>
            <a:ext cx="3860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400051" y="411163"/>
            <a:ext cx="1136014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0796447" y="6594467"/>
            <a:ext cx="1790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79" r:id="rId2"/>
    <p:sldLayoutId id="2147484080" r:id="rId3"/>
    <p:sldLayoutId id="2147484081" r:id="rId4"/>
    <p:sldLayoutId id="2147484082" r:id="rId5"/>
    <p:sldLayoutId id="2147484086" r:id="rId6"/>
    <p:sldLayoutId id="2147484083" r:id="rId7"/>
    <p:sldLayoutId id="2147484084" r:id="rId8"/>
    <p:sldLayoutId id="2147484088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2925674" y="2195646"/>
            <a:ext cx="8260486" cy="17057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Chapter13</a:t>
            </a:r>
            <a:br>
              <a:rPr lang="en-US" altLang="ko-KR" sz="4000" dirty="0"/>
            </a:br>
            <a:r>
              <a:rPr lang="ko-KR" altLang="en-US" sz="4000" dirty="0"/>
              <a:t>멀티미디어와 </a:t>
            </a:r>
            <a:r>
              <a:rPr lang="ko-KR" altLang="en-US" sz="4000" dirty="0" err="1"/>
              <a:t>구글</a:t>
            </a:r>
            <a:r>
              <a:rPr lang="ko-KR" altLang="en-US" sz="4000" dirty="0"/>
              <a:t> 지도</a:t>
            </a:r>
            <a:r>
              <a:rPr lang="en-US" altLang="ko-KR" sz="4000" dirty="0"/>
              <a:t>(1)</a:t>
            </a:r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284D41-9433-4F7E-846C-AF694B0F33E6}"/>
              </a:ext>
            </a:extLst>
          </p:cNvPr>
          <p:cNvSpPr>
            <a:spLocks noGrp="1"/>
          </p:cNvSpPr>
          <p:nvPr/>
        </p:nvSpPr>
        <p:spPr bwMode="auto">
          <a:xfrm>
            <a:off x="6365288" y="479394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“main_activity.xml”(1/3)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9B5785-9A10-4AF6-8BF8-83ACB931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56641"/>
            <a:ext cx="9997440" cy="543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46444A-E660-47DB-8960-A0DE33A04299}"/>
              </a:ext>
            </a:extLst>
          </p:cNvPr>
          <p:cNvSpPr/>
          <p:nvPr/>
        </p:nvSpPr>
        <p:spPr bwMode="auto">
          <a:xfrm>
            <a:off x="3566134" y="3666729"/>
            <a:ext cx="1728000" cy="216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854BD-5512-4AE1-937D-55B0BE72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“main_activity.xml”(2/3)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C90CF-A3FB-42A6-A623-1EBEE1CB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082358"/>
            <a:ext cx="9387840" cy="5343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8312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4D07F-3A4E-4853-8098-C829376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“main_activity.xml”(3/3)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19CAB4-1363-4671-B893-67EC9EE4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195387"/>
            <a:ext cx="7984808" cy="50936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475DF7-6F16-417A-BB49-B9B6A04A6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66" y="1402213"/>
            <a:ext cx="264789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4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“MainActivity.java”(1/4)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D8F18C-B3C2-4290-BA32-C6E1399E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98" y="965201"/>
            <a:ext cx="11609604" cy="58216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4F51B4-92EC-401F-A488-B53B3BEA01CE}"/>
              </a:ext>
            </a:extLst>
          </p:cNvPr>
          <p:cNvSpPr/>
          <p:nvPr/>
        </p:nvSpPr>
        <p:spPr bwMode="auto">
          <a:xfrm>
            <a:off x="3503995" y="2418199"/>
            <a:ext cx="864000" cy="252000"/>
          </a:xfrm>
          <a:prstGeom prst="rect">
            <a:avLst/>
          </a:prstGeom>
          <a:solidFill>
            <a:srgbClr val="FF66FF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2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69E17-D988-4D07-A39E-31BDD364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“MainActivity.java”(2/4)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54F9A-39B9-4772-BD78-278B6648A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9" y="1034181"/>
            <a:ext cx="11446143" cy="5534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C44E84-C6AD-423D-BA20-68BA022A2B7A}"/>
              </a:ext>
            </a:extLst>
          </p:cNvPr>
          <p:cNvSpPr/>
          <p:nvPr/>
        </p:nvSpPr>
        <p:spPr bwMode="auto">
          <a:xfrm>
            <a:off x="2192785" y="1069693"/>
            <a:ext cx="8851037" cy="1620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333122-6FE1-4E5B-8919-6DB1A1E4453E}"/>
              </a:ext>
            </a:extLst>
          </p:cNvPr>
          <p:cNvSpPr/>
          <p:nvPr/>
        </p:nvSpPr>
        <p:spPr bwMode="auto">
          <a:xfrm>
            <a:off x="2192784" y="4719907"/>
            <a:ext cx="9540000" cy="1620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8A620D-154C-4BF9-A908-BD130608D132}"/>
              </a:ext>
            </a:extLst>
          </p:cNvPr>
          <p:cNvSpPr/>
          <p:nvPr/>
        </p:nvSpPr>
        <p:spPr bwMode="auto">
          <a:xfrm>
            <a:off x="3231568" y="2137428"/>
            <a:ext cx="2919295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F6AA1A-9E7C-4D64-AB00-D5AB21FC09F5}"/>
              </a:ext>
            </a:extLst>
          </p:cNvPr>
          <p:cNvSpPr/>
          <p:nvPr/>
        </p:nvSpPr>
        <p:spPr bwMode="auto">
          <a:xfrm>
            <a:off x="3247464" y="5541489"/>
            <a:ext cx="4116504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1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E7BED-5160-4C43-90C7-B77965FC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“MainActivity.java”(3/4)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A08130-C249-4DBA-BE27-C4CA5C3A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6" y="1088859"/>
            <a:ext cx="11219548" cy="5286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1A4B75-3DD3-42C0-9DC2-54273777DEF4}"/>
              </a:ext>
            </a:extLst>
          </p:cNvPr>
          <p:cNvSpPr/>
          <p:nvPr/>
        </p:nvSpPr>
        <p:spPr bwMode="auto">
          <a:xfrm>
            <a:off x="2625365" y="2402834"/>
            <a:ext cx="9036000" cy="3972399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B1F6F0-2E78-4912-8457-605022191230}"/>
              </a:ext>
            </a:extLst>
          </p:cNvPr>
          <p:cNvSpPr/>
          <p:nvPr/>
        </p:nvSpPr>
        <p:spPr bwMode="auto">
          <a:xfrm>
            <a:off x="4443168" y="3495924"/>
            <a:ext cx="6791760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14817B-B6C8-4E0F-8989-2E8BBBB82DB0}"/>
              </a:ext>
            </a:extLst>
          </p:cNvPr>
          <p:cNvSpPr/>
          <p:nvPr/>
        </p:nvSpPr>
        <p:spPr bwMode="auto">
          <a:xfrm>
            <a:off x="4443168" y="3782436"/>
            <a:ext cx="2804976" cy="216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E55FC6-7690-499F-BEA4-8EEF791161D2}"/>
              </a:ext>
            </a:extLst>
          </p:cNvPr>
          <p:cNvSpPr/>
          <p:nvPr/>
        </p:nvSpPr>
        <p:spPr bwMode="auto">
          <a:xfrm>
            <a:off x="4443168" y="4032948"/>
            <a:ext cx="2484000" cy="216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08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3AE4D-7B92-419B-B210-F76BD7A9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“MainActivity.java”(4/4)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86B40-063B-420C-9895-F94C60540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1" y="1048218"/>
            <a:ext cx="9847579" cy="3970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23BD46E4-56A2-48D9-8065-0DF8611E5C44}"/>
              </a:ext>
            </a:extLst>
          </p:cNvPr>
          <p:cNvSpPr/>
          <p:nvPr/>
        </p:nvSpPr>
        <p:spPr bwMode="auto">
          <a:xfrm>
            <a:off x="10939086" y="1050423"/>
            <a:ext cx="991407" cy="679931"/>
          </a:xfrm>
          <a:prstGeom prst="wedgeEllipseCallout">
            <a:avLst>
              <a:gd name="adj1" fmla="val -24317"/>
              <a:gd name="adj2" fmla="val 69008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D7D617-C27F-4DDC-80FE-0140E31D6760}"/>
              </a:ext>
            </a:extLst>
          </p:cNvPr>
          <p:cNvSpPr/>
          <p:nvPr/>
        </p:nvSpPr>
        <p:spPr bwMode="auto">
          <a:xfrm>
            <a:off x="2396971" y="1071407"/>
            <a:ext cx="7808797" cy="3003443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roject13_1">
            <a:hlinkClick r:id="" action="ppaction://media"/>
            <a:extLst>
              <a:ext uri="{FF2B5EF4-FFF2-40B4-BE49-F238E27FC236}">
                <a16:creationId xmlns:a16="http://schemas.microsoft.com/office/drawing/2014/main" id="{5FC814FD-CF09-4DCB-ACC4-213B3B6B7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3881" y="1943554"/>
            <a:ext cx="2684418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F86EEF7-8A27-4354-A85D-6B9173710E52}"/>
              </a:ext>
            </a:extLst>
          </p:cNvPr>
          <p:cNvSpPr/>
          <p:nvPr/>
        </p:nvSpPr>
        <p:spPr bwMode="auto">
          <a:xfrm>
            <a:off x="3553152" y="1703170"/>
            <a:ext cx="2196000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B1513B-8F03-4B0E-AD55-F3190C8FF26E}"/>
              </a:ext>
            </a:extLst>
          </p:cNvPr>
          <p:cNvSpPr/>
          <p:nvPr/>
        </p:nvSpPr>
        <p:spPr bwMode="auto">
          <a:xfrm>
            <a:off x="3553152" y="1996647"/>
            <a:ext cx="2340000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5" name="Picture 1" descr="스크린샷 2019-02-07 오후 1.16.2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50"/>
          <a:stretch/>
        </p:blipFill>
        <p:spPr>
          <a:xfrm>
            <a:off x="428389" y="1105788"/>
            <a:ext cx="7262731" cy="5245423"/>
          </a:xfrm>
          <a:prstGeom prst="rect">
            <a:avLst/>
          </a:prstGeom>
        </p:spPr>
      </p:pic>
      <p:pic>
        <p:nvPicPr>
          <p:cNvPr id="3" name="Self13_1">
            <a:hlinkClick r:id="" action="ppaction://media"/>
            <a:extLst>
              <a:ext uri="{FF2B5EF4-FFF2-40B4-BE49-F238E27FC236}">
                <a16:creationId xmlns:a16="http://schemas.microsoft.com/office/drawing/2014/main" id="{5E6ABFBC-B957-476F-98EE-5DD65CCFE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5758" y="1429139"/>
            <a:ext cx="2908121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5C6D5EED-B55B-499B-AB16-1755BCCF5C37}"/>
              </a:ext>
            </a:extLst>
          </p:cNvPr>
          <p:cNvSpPr/>
          <p:nvPr/>
        </p:nvSpPr>
        <p:spPr bwMode="auto">
          <a:xfrm>
            <a:off x="10979726" y="1355223"/>
            <a:ext cx="991407" cy="679931"/>
          </a:xfrm>
          <a:prstGeom prst="wedgeEllipseCallout">
            <a:avLst>
              <a:gd name="adj1" fmla="val -60185"/>
              <a:gd name="adj2" fmla="val 46594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3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4AC81-0968-4575-9806-D6B441CF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레이아웃 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930B2-B091-4CD2-AAE2-DEC9CE7F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78698"/>
            <a:ext cx="8797290" cy="5352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13ACBD-7BDC-465B-9943-2970A6C8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68" y="1594989"/>
            <a:ext cx="244588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0E512-4725-47AE-B803-34DC65E2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레이아웃 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CC4BA-0161-4DB3-BA18-C48265741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4" y="1045023"/>
            <a:ext cx="10251232" cy="5598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728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1" y="1412240"/>
            <a:ext cx="11366500" cy="439007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01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오디오</a:t>
            </a:r>
            <a:endParaRPr lang="en-US" altLang="ko-KR" sz="28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02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스레드</a:t>
            </a:r>
            <a:endParaRPr lang="en-US" altLang="ko-KR" sz="28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+mn-ea"/>
                <a:ea typeface="+mn-ea"/>
              </a:rPr>
              <a:t>03 </a:t>
            </a:r>
            <a:r>
              <a:rPr lang="ko-KR" altLang="en-US" sz="2800" b="1" dirty="0" err="1">
                <a:latin typeface="+mn-ea"/>
                <a:ea typeface="+mn-ea"/>
              </a:rPr>
              <a:t>구글</a:t>
            </a:r>
            <a:r>
              <a:rPr lang="ko-KR" altLang="en-US" sz="2800" b="1" dirty="0">
                <a:latin typeface="+mn-ea"/>
                <a:ea typeface="+mn-ea"/>
              </a:rPr>
              <a:t> 지도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5041F-4F7F-4D45-8005-D8071237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레이아웃 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FA1B90-846B-4A30-B33A-1E5B740C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094324"/>
            <a:ext cx="9022080" cy="5246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011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DF8EF-8BAD-4452-9F7E-81121A57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(1/6)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632AC9-9F3B-4E16-80B5-835ADB47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83922"/>
            <a:ext cx="10180320" cy="50866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0208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D2F10-E9DD-4A79-BC1E-A84C86AF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(2/6)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DDD10E-81ED-4DE6-A8A3-BF4E4C63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1" y="1048219"/>
            <a:ext cx="11404598" cy="5333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FE87A1-FF6A-49FA-B12A-C0168689FE22}"/>
              </a:ext>
            </a:extLst>
          </p:cNvPr>
          <p:cNvSpPr/>
          <p:nvPr/>
        </p:nvSpPr>
        <p:spPr bwMode="auto">
          <a:xfrm>
            <a:off x="1958433" y="1373197"/>
            <a:ext cx="6215183" cy="576901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B156080-326D-4085-9325-F40B9F035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35"/>
          <a:stretch/>
        </p:blipFill>
        <p:spPr>
          <a:xfrm>
            <a:off x="9215828" y="1097144"/>
            <a:ext cx="2520000" cy="1082607"/>
          </a:xfrm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BCC5C036-1596-4F03-8F04-1F3592797ACE}"/>
              </a:ext>
            </a:extLst>
          </p:cNvPr>
          <p:cNvCxnSpPr>
            <a:stCxn id="6" idx="3"/>
          </p:cNvCxnSpPr>
          <p:nvPr/>
        </p:nvCxnSpPr>
        <p:spPr bwMode="auto">
          <a:xfrm flipV="1">
            <a:off x="8173616" y="1373197"/>
            <a:ext cx="1042212" cy="28845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1660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F88FC-CB01-4F7A-BB8E-480E589C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DCB63F-74E0-4CFF-8E83-0E59301A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8" y="1141836"/>
            <a:ext cx="11328404" cy="5324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4766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C51D5-B9BC-4B37-9AEB-5F85BDFF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(4/6)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6E403E-4801-4626-A7E4-27AE4CA1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6" y="1127759"/>
            <a:ext cx="10976528" cy="5282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3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31234-4F3F-41E6-AB6B-5061AD00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(5/6)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2C4EBF-0FFF-4DFB-8975-085A5F94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1157623"/>
            <a:ext cx="10811070" cy="513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BAA475D-8095-4C68-AE11-1BC9F2934C52}"/>
              </a:ext>
            </a:extLst>
          </p:cNvPr>
          <p:cNvSpPr/>
          <p:nvPr/>
        </p:nvSpPr>
        <p:spPr bwMode="auto">
          <a:xfrm>
            <a:off x="2951464" y="1179236"/>
            <a:ext cx="8513127" cy="4521141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41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D853B-69AB-4DE9-BB72-C69569FA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Self13_1</a:t>
            </a:r>
            <a:r>
              <a:rPr lang="en-US" altLang="ko-KR" dirty="0"/>
              <a:t>”: </a:t>
            </a:r>
            <a:r>
              <a:rPr lang="ko-KR" altLang="en-US" dirty="0"/>
              <a:t>자바 소스</a:t>
            </a:r>
            <a:r>
              <a:rPr lang="en-US" altLang="ko-KR" dirty="0"/>
              <a:t>(6/6)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933839-EA3A-48B6-A5A4-3438817D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3" y="1230592"/>
            <a:ext cx="11110694" cy="4834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53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400" dirty="0" err="1"/>
              <a:t>프로그레스바와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시크바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Chap13_7</a:t>
            </a:r>
            <a:r>
              <a:rPr lang="en-US" altLang="ko-KR" dirty="0"/>
              <a:t>”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레이아웃 소스</a:t>
            </a:r>
            <a:r>
              <a:rPr lang="en-US" altLang="ko-KR" dirty="0">
                <a:sym typeface="Wingdings" panose="05000000000000000000" pitchFamily="2" charset="2"/>
              </a:rPr>
              <a:t>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958134"/>
          </a:xfrm>
        </p:spPr>
        <p:txBody>
          <a:bodyPr/>
          <a:lstStyle/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b="1" dirty="0" err="1">
                <a:solidFill>
                  <a:srgbClr val="FF33CC"/>
                </a:solidFill>
              </a:rPr>
              <a:t>프로그레스바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작업의 진행 상태를 확인할 때 많이 활용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b="1" dirty="0" err="1">
                <a:solidFill>
                  <a:srgbClr val="FF33CC"/>
                </a:solidFill>
              </a:rPr>
              <a:t>시크바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음악이나 동영상 재생의 위치를 지정할 때 많이 활용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ko-KR" altLang="en-US" sz="24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43DA4E-3FBD-4A41-89EF-A381519A9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423"/>
          <a:stretch/>
        </p:blipFill>
        <p:spPr>
          <a:xfrm>
            <a:off x="844670" y="2183907"/>
            <a:ext cx="10502661" cy="4065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23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프로그레스바와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시크바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Chap13_7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  <a:sym typeface="Wingdings" panose="05000000000000000000" pitchFamily="2" charset="2"/>
              </a:rPr>
              <a:t>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  <a:sym typeface="Wingdings" panose="05000000000000000000" pitchFamily="2" charset="2"/>
              </a:rPr>
              <a:t>레이아웃 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  <a:sym typeface="Wingdings" panose="05000000000000000000" pitchFamily="2" charset="2"/>
              </a:rPr>
              <a:t>(2/2)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15F8FA-B27F-4801-9B40-9A0BC84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96" y="1117317"/>
            <a:ext cx="8194060" cy="53456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87049A-3526-4E37-8AFC-ADD95CB38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42" y="1450130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178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800" dirty="0" err="1"/>
              <a:t>프로그레스바와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시크바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Chap13_7</a:t>
            </a:r>
            <a:r>
              <a:rPr lang="en-US" altLang="ko-KR" dirty="0"/>
              <a:t>”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자바 소스</a:t>
            </a:r>
            <a:r>
              <a:rPr lang="en-US" altLang="ko-KR" dirty="0">
                <a:sym typeface="Wingdings" panose="05000000000000000000" pitchFamily="2" charset="2"/>
              </a:rPr>
              <a:t>(1/2)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7C1C74-7EC5-4795-893D-B988A2A66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72" y="1083076"/>
            <a:ext cx="10765656" cy="5395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9B2177-B614-4B07-A2B3-356466E68A57}"/>
              </a:ext>
            </a:extLst>
          </p:cNvPr>
          <p:cNvSpPr/>
          <p:nvPr/>
        </p:nvSpPr>
        <p:spPr bwMode="auto">
          <a:xfrm>
            <a:off x="2891388" y="4116395"/>
            <a:ext cx="8497048" cy="117604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B487A3F-C88F-4016-A14C-D70B95EB848B}"/>
              </a:ext>
            </a:extLst>
          </p:cNvPr>
          <p:cNvSpPr/>
          <p:nvPr/>
        </p:nvSpPr>
        <p:spPr bwMode="auto">
          <a:xfrm>
            <a:off x="2891388" y="5322432"/>
            <a:ext cx="8497048" cy="111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2ED711-5EAF-428D-8937-B02E172CFA52}"/>
              </a:ext>
            </a:extLst>
          </p:cNvPr>
          <p:cNvSpPr/>
          <p:nvPr/>
        </p:nvSpPr>
        <p:spPr bwMode="auto">
          <a:xfrm>
            <a:off x="4172172" y="4584511"/>
            <a:ext cx="5051076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826294-51F1-4BE8-8E0A-0123B2401E28}"/>
              </a:ext>
            </a:extLst>
          </p:cNvPr>
          <p:cNvSpPr/>
          <p:nvPr/>
        </p:nvSpPr>
        <p:spPr bwMode="auto">
          <a:xfrm>
            <a:off x="4172172" y="5762732"/>
            <a:ext cx="5197380" cy="252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8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520402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2800" dirty="0"/>
              <a:t>오디오 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2400" b="1" dirty="0" err="1">
                <a:solidFill>
                  <a:srgbClr val="FF33CC"/>
                </a:solidFill>
              </a:rPr>
              <a:t>MediaPlayer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ko-KR" altLang="en-US" sz="2000" dirty="0"/>
              <a:t>음악 및 동영상을 재생해주는 기능</a:t>
            </a:r>
            <a:endParaRPr lang="ko-KR" altLang="en-US" sz="24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2400" dirty="0" err="1"/>
              <a:t>MediaPlayer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메소드</a:t>
            </a:r>
            <a:endParaRPr lang="en-US" altLang="ko-KR" sz="2400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ko-KR" sz="2200" b="1" dirty="0">
                <a:solidFill>
                  <a:srgbClr val="00B050"/>
                </a:solidFill>
              </a:rPr>
              <a:t>play( ) </a:t>
            </a:r>
            <a:r>
              <a:rPr lang="ko-KR" altLang="en-US" sz="2000" dirty="0"/>
              <a:t>메소드</a:t>
            </a:r>
            <a:r>
              <a:rPr lang="en-US" altLang="ko-KR" sz="2000" dirty="0"/>
              <a:t> : </a:t>
            </a:r>
            <a:r>
              <a:rPr lang="ko-KR" altLang="en-US" sz="2000" dirty="0"/>
              <a:t>음악 시작</a:t>
            </a:r>
            <a:endParaRPr lang="en-US" altLang="ko-KR" sz="2000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ko-KR" sz="2200" b="1" dirty="0">
                <a:solidFill>
                  <a:srgbClr val="00B050"/>
                </a:solidFill>
              </a:rPr>
              <a:t>pause( ) </a:t>
            </a:r>
            <a:r>
              <a:rPr lang="ko-KR" altLang="en-US" sz="2000" dirty="0"/>
              <a:t>메소드</a:t>
            </a:r>
            <a:r>
              <a:rPr lang="en-US" altLang="ko-KR" sz="2000" dirty="0"/>
              <a:t> : </a:t>
            </a:r>
            <a:r>
              <a:rPr lang="ko-KR" altLang="en-US" sz="2000" dirty="0" err="1"/>
              <a:t>일시정지</a:t>
            </a:r>
            <a:endParaRPr lang="en-US" altLang="ko-KR" sz="2000" dirty="0"/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en-US" altLang="ko-KR" sz="2200" b="1" dirty="0">
                <a:solidFill>
                  <a:srgbClr val="00B050"/>
                </a:solidFill>
              </a:rPr>
              <a:t>stop( ) </a:t>
            </a:r>
            <a:r>
              <a:rPr lang="ko-KR" altLang="en-US" sz="2000" dirty="0"/>
              <a:t>메소드 </a:t>
            </a:r>
            <a:r>
              <a:rPr lang="en-US" altLang="ko-KR" sz="2000" dirty="0"/>
              <a:t>: </a:t>
            </a:r>
            <a:r>
              <a:rPr lang="ko-KR" altLang="en-US" sz="2000" dirty="0"/>
              <a:t>정지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2800" dirty="0"/>
              <a:t>간단한 음악 재생 예제 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2200" b="1" dirty="0">
                <a:solidFill>
                  <a:srgbClr val="00B050"/>
                </a:solidFill>
              </a:rPr>
              <a:t>res</a:t>
            </a:r>
            <a:r>
              <a:rPr lang="en-US" altLang="ko-KR" sz="2400" dirty="0"/>
              <a:t> </a:t>
            </a:r>
            <a:r>
              <a:rPr lang="ko-KR" altLang="en-US" sz="2000" dirty="0"/>
              <a:t>폴더에서</a:t>
            </a:r>
            <a:r>
              <a:rPr lang="ko-KR" altLang="en-US" sz="2400" dirty="0"/>
              <a:t> </a:t>
            </a:r>
            <a:r>
              <a:rPr lang="en-US" altLang="ko-KR" sz="2200" b="1" dirty="0">
                <a:solidFill>
                  <a:srgbClr val="00B050"/>
                </a:solidFill>
              </a:rPr>
              <a:t>raw</a:t>
            </a:r>
            <a:r>
              <a:rPr lang="en-US" altLang="ko-KR" sz="2400" dirty="0"/>
              <a:t> </a:t>
            </a:r>
            <a:r>
              <a:rPr lang="ko-KR" altLang="en-US" sz="2000" dirty="0"/>
              <a:t>폴더를 만든 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	</a:t>
            </a:r>
            <a:r>
              <a:rPr lang="ko-KR" altLang="en-US" sz="2000" dirty="0"/>
              <a:t>적당한 </a:t>
            </a:r>
            <a:r>
              <a:rPr lang="en-US" altLang="ko-KR" sz="2200" b="1" dirty="0">
                <a:solidFill>
                  <a:srgbClr val="00B050"/>
                </a:solidFill>
              </a:rPr>
              <a:t>mp3 </a:t>
            </a:r>
            <a:r>
              <a:rPr lang="ko-KR" altLang="en-US" sz="2000" b="1" dirty="0">
                <a:solidFill>
                  <a:srgbClr val="00B050"/>
                </a:solidFill>
              </a:rPr>
              <a:t>파일 복사</a:t>
            </a:r>
            <a:endParaRPr lang="ko-KR" altLang="en-US" sz="2200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ko-KR" altLang="en-US" sz="28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ko-KR" altLang="en-US" sz="28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2B794-F78B-4053-B959-9E223E6B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12" y="1204913"/>
            <a:ext cx="2904808" cy="4890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885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DC142-4D71-4B65-B9FA-50E257AE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800" dirty="0" err="1"/>
              <a:t>프로그레스바와</a:t>
            </a:r>
            <a:r>
              <a:rPr lang="ko-KR" altLang="en-US" sz="2800" dirty="0"/>
              <a:t> </a:t>
            </a:r>
            <a:r>
              <a:rPr lang="ko-KR" altLang="en-US" sz="2800" dirty="0" err="1"/>
              <a:t>시크바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Chap13_7</a:t>
            </a:r>
            <a:r>
              <a:rPr lang="en-US" altLang="ko-KR" dirty="0"/>
              <a:t>”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자바 소스</a:t>
            </a:r>
            <a:r>
              <a:rPr lang="en-US" altLang="ko-KR" dirty="0">
                <a:sym typeface="Wingdings" panose="05000000000000000000" pitchFamily="2" charset="2"/>
              </a:rPr>
              <a:t>(2/2)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1D6DD6-DF35-4EC5-867A-7CA789F0F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5" y="1032368"/>
            <a:ext cx="11771790" cy="5359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20EEFE-3837-4297-A602-211D83DB5CBB}"/>
              </a:ext>
            </a:extLst>
          </p:cNvPr>
          <p:cNvSpPr/>
          <p:nvPr/>
        </p:nvSpPr>
        <p:spPr bwMode="auto">
          <a:xfrm>
            <a:off x="1884625" y="1853484"/>
            <a:ext cx="10060326" cy="399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952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Chap13_7">
            <a:hlinkClick r:id="" action="ppaction://media"/>
            <a:extLst>
              <a:ext uri="{FF2B5EF4-FFF2-40B4-BE49-F238E27FC236}">
                <a16:creationId xmlns:a16="http://schemas.microsoft.com/office/drawing/2014/main" id="{A7FD1D9B-263C-4E1B-B004-BDE14F3D5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31159"/>
          <a:stretch/>
        </p:blipFill>
        <p:spPr>
          <a:xfrm>
            <a:off x="8971809" y="3429000"/>
            <a:ext cx="2599639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76F4A064-4273-4FB2-B352-5F9C0197A0A7}"/>
              </a:ext>
            </a:extLst>
          </p:cNvPr>
          <p:cNvSpPr/>
          <p:nvPr/>
        </p:nvSpPr>
        <p:spPr bwMode="auto">
          <a:xfrm>
            <a:off x="10862680" y="2918516"/>
            <a:ext cx="991407" cy="679931"/>
          </a:xfrm>
          <a:prstGeom prst="wedgeEllipseCallout">
            <a:avLst>
              <a:gd name="adj1" fmla="val -46075"/>
              <a:gd name="adj2" fmla="val 64201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C2AFA9-575B-4B15-BF30-DF693D227D2F}"/>
              </a:ext>
            </a:extLst>
          </p:cNvPr>
          <p:cNvSpPr/>
          <p:nvPr/>
        </p:nvSpPr>
        <p:spPr bwMode="auto">
          <a:xfrm>
            <a:off x="2832893" y="2718628"/>
            <a:ext cx="5076000" cy="288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스레드</a:t>
            </a:r>
            <a:r>
              <a:rPr lang="ko-KR" altLang="en-US" dirty="0"/>
              <a:t> ▶</a:t>
            </a:r>
            <a:r>
              <a:rPr lang="ko-KR" altLang="en-US" sz="2400" dirty="0"/>
              <a:t> </a:t>
            </a:r>
            <a:r>
              <a:rPr lang="ko-KR" altLang="en-US" dirty="0" err="1"/>
              <a:t>스레드의</a:t>
            </a:r>
            <a:r>
              <a:rPr lang="ko-KR" altLang="en-US" dirty="0"/>
              <a:t>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5444021"/>
          </a:xfrm>
        </p:spPr>
        <p:txBody>
          <a:bodyPr/>
          <a:lstStyle/>
          <a:p>
            <a:r>
              <a:rPr lang="ko-KR" altLang="en-US" dirty="0" err="1">
                <a:solidFill>
                  <a:srgbClr val="FF33CC"/>
                </a:solidFill>
              </a:rPr>
              <a:t>스레드</a:t>
            </a:r>
            <a:r>
              <a:rPr lang="en-US" altLang="ko-KR" dirty="0">
                <a:solidFill>
                  <a:srgbClr val="FF33CC"/>
                </a:solidFill>
              </a:rPr>
              <a:t>(</a:t>
            </a:r>
            <a:r>
              <a:rPr lang="en-US" altLang="ko-KR" u="sng" dirty="0">
                <a:solidFill>
                  <a:srgbClr val="FF33CC"/>
                </a:solidFill>
              </a:rPr>
              <a:t>Thread</a:t>
            </a:r>
            <a:r>
              <a:rPr lang="en-US" altLang="ko-KR" dirty="0">
                <a:solidFill>
                  <a:srgbClr val="FF33CC"/>
                </a:solidFill>
              </a:rPr>
              <a:t>)</a:t>
            </a:r>
          </a:p>
          <a:p>
            <a:pPr lvl="1"/>
            <a:r>
              <a:rPr lang="ko-KR" altLang="en-US" dirty="0"/>
              <a:t>동시에 여러 작업을 수행하기 위해 사용되는 개념</a:t>
            </a:r>
          </a:p>
          <a:p>
            <a:pPr lvl="1"/>
            <a:r>
              <a:rPr lang="ko-KR" altLang="en-US" b="1" dirty="0" err="1">
                <a:solidFill>
                  <a:srgbClr val="FF33CC"/>
                </a:solidFill>
              </a:rPr>
              <a:t>멀티스레드</a:t>
            </a:r>
            <a:r>
              <a:rPr lang="en-US" altLang="ko-KR" b="1" dirty="0"/>
              <a:t>(</a:t>
            </a:r>
            <a:r>
              <a:rPr lang="en-US" altLang="ko-KR" b="1" u="sng" dirty="0"/>
              <a:t>Multi-Thread</a:t>
            </a:r>
            <a:r>
              <a:rPr lang="en-US" altLang="ko-KR" b="1" dirty="0"/>
              <a:t>), </a:t>
            </a:r>
            <a:r>
              <a:rPr lang="ko-KR" altLang="en-US" b="1" dirty="0"/>
              <a:t>혹은 경량 프로세스</a:t>
            </a:r>
            <a:r>
              <a:rPr lang="ko-KR" altLang="en-US" dirty="0"/>
              <a:t>라고도 함</a:t>
            </a:r>
          </a:p>
          <a:p>
            <a:pPr lvl="2"/>
            <a:r>
              <a:rPr lang="ko-KR" altLang="en-US" dirty="0"/>
              <a:t>→ </a:t>
            </a:r>
            <a:r>
              <a:rPr lang="ko-KR" altLang="en-US" dirty="0" err="1"/>
              <a:t>스레드가</a:t>
            </a:r>
            <a:r>
              <a:rPr lang="ko-KR" altLang="en-US" dirty="0"/>
              <a:t> 프로세스</a:t>
            </a:r>
            <a:r>
              <a:rPr lang="en-US" altLang="ko-KR" dirty="0"/>
              <a:t>(</a:t>
            </a:r>
            <a:r>
              <a:rPr lang="ko-KR" altLang="en-US" dirty="0"/>
              <a:t>전체 프로그램 동작</a:t>
            </a:r>
            <a:r>
              <a:rPr lang="en-US" altLang="ko-KR" dirty="0"/>
              <a:t>) </a:t>
            </a:r>
            <a:r>
              <a:rPr lang="ko-KR" altLang="en-US" dirty="0"/>
              <a:t>안에서 동작하는 작은 단위이기 때문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pPr lvl="2"/>
            <a:r>
              <a:rPr lang="ko-KR" altLang="en-US" dirty="0"/>
              <a:t>→ 함수는 하나의 작업이 끝나야 다음 작업이 진행되지만</a:t>
            </a:r>
            <a:r>
              <a:rPr lang="en-US" altLang="ko-KR" dirty="0"/>
              <a:t>, </a:t>
            </a:r>
            <a:r>
              <a:rPr lang="ko-KR" altLang="en-US" dirty="0"/>
              <a:t>스레드는 하나의 작업이 끝나기 전에 다른 작업을       </a:t>
            </a:r>
            <a:r>
              <a:rPr lang="en-US" altLang="ko-KR" dirty="0"/>
              <a:t>	 </a:t>
            </a:r>
            <a:r>
              <a:rPr lang="ko-KR" altLang="en-US" dirty="0"/>
              <a:t>동시에 진행시킬 수 있음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3" y="2868598"/>
            <a:ext cx="6543038" cy="27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89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400" dirty="0"/>
              <a:t> </a:t>
            </a:r>
            <a:r>
              <a:rPr lang="ko-KR" altLang="en-US" dirty="0"/>
              <a:t>스레드의 기본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Chap13_9</a:t>
            </a:r>
            <a:r>
              <a:rPr lang="en-US" altLang="ko-KR" dirty="0"/>
              <a:t>”: </a:t>
            </a:r>
            <a:r>
              <a:rPr lang="ko-KR" altLang="en-US" dirty="0"/>
              <a:t>레이아웃소스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764914-7441-4A1E-B7FD-0F45A424FF70}"/>
              </a:ext>
            </a:extLst>
          </p:cNvPr>
          <p:cNvGrpSpPr/>
          <p:nvPr/>
        </p:nvGrpSpPr>
        <p:grpSpPr>
          <a:xfrm>
            <a:off x="8380233" y="1769742"/>
            <a:ext cx="3438142" cy="4156904"/>
            <a:chOff x="8091154" y="1624972"/>
            <a:chExt cx="3438142" cy="415690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154" y="3810240"/>
              <a:ext cx="3438142" cy="1971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BCC8CB6-C371-4378-8D91-37D89E188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871"/>
            <a:stretch/>
          </p:blipFill>
          <p:spPr>
            <a:xfrm>
              <a:off x="8091154" y="1624972"/>
              <a:ext cx="2632500" cy="19716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6F6400A-6853-4CED-8699-D645B4B0A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8"/>
          <a:stretch/>
        </p:blipFill>
        <p:spPr>
          <a:xfrm>
            <a:off x="291198" y="1128183"/>
            <a:ext cx="7918081" cy="5440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178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800" dirty="0"/>
              <a:t> 스레드의 기본 </a:t>
            </a:r>
            <a:r>
              <a:rPr lang="en-US" altLang="ko-KR" sz="2800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Chap13_9</a:t>
            </a:r>
            <a:r>
              <a:rPr lang="en-US" altLang="ko-KR" sz="2800" dirty="0"/>
              <a:t>”: </a:t>
            </a:r>
            <a:r>
              <a:rPr lang="ko-KR" altLang="en-US" sz="2800" dirty="0"/>
              <a:t>자바소스</a:t>
            </a:r>
            <a:endParaRPr lang="ko-KR" altLang="en-US" dirty="0"/>
          </a:p>
        </p:txBody>
      </p:sp>
      <p:pic>
        <p:nvPicPr>
          <p:cNvPr id="6" name="Chap13_9">
            <a:hlinkClick r:id="" action="ppaction://media"/>
            <a:extLst>
              <a:ext uri="{FF2B5EF4-FFF2-40B4-BE49-F238E27FC236}">
                <a16:creationId xmlns:a16="http://schemas.microsoft.com/office/drawing/2014/main" id="{3EEF5E97-4D77-407E-A02F-0EB3F8B3C8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8167" y="1714851"/>
            <a:ext cx="2908121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2ABA2A72-3812-4482-B77F-50112918D360}"/>
              </a:ext>
            </a:extLst>
          </p:cNvPr>
          <p:cNvSpPr/>
          <p:nvPr/>
        </p:nvSpPr>
        <p:spPr bwMode="auto">
          <a:xfrm>
            <a:off x="10816069" y="948385"/>
            <a:ext cx="991407" cy="679931"/>
          </a:xfrm>
          <a:prstGeom prst="wedgeEllipseCallout">
            <a:avLst>
              <a:gd name="adj1" fmla="val -33321"/>
              <a:gd name="adj2" fmla="val 66179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F69B7CF-958B-49F9-AEE3-FDABA96BBD28}"/>
              </a:ext>
            </a:extLst>
          </p:cNvPr>
          <p:cNvGrpSpPr/>
          <p:nvPr/>
        </p:nvGrpSpPr>
        <p:grpSpPr>
          <a:xfrm>
            <a:off x="384524" y="1147413"/>
            <a:ext cx="7853954" cy="5282210"/>
            <a:chOff x="384524" y="1147413"/>
            <a:chExt cx="7853954" cy="52822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6AF53E-5E5B-43C4-9475-ED6B619AD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13"/>
            <a:stretch/>
          </p:blipFill>
          <p:spPr>
            <a:xfrm>
              <a:off x="384524" y="1147413"/>
              <a:ext cx="7853954" cy="5282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9BB277-10AD-483D-A57E-2BA94CA0A049}"/>
                </a:ext>
              </a:extLst>
            </p:cNvPr>
            <p:cNvSpPr/>
            <p:nvPr/>
          </p:nvSpPr>
          <p:spPr bwMode="auto">
            <a:xfrm>
              <a:off x="1411549" y="3986073"/>
              <a:ext cx="6818051" cy="2086253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8706C6-7327-4098-A719-C46552B9E423}"/>
              </a:ext>
            </a:extLst>
          </p:cNvPr>
          <p:cNvSpPr/>
          <p:nvPr/>
        </p:nvSpPr>
        <p:spPr bwMode="auto">
          <a:xfrm>
            <a:off x="2982752" y="4689668"/>
            <a:ext cx="5184000" cy="648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8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스레드</a:t>
            </a:r>
            <a:r>
              <a:rPr lang="ko-KR" altLang="en-US" dirty="0"/>
              <a:t> ▶ </a:t>
            </a:r>
            <a:r>
              <a:rPr lang="ko-KR" altLang="en-US" dirty="0" err="1"/>
              <a:t>스레드의</a:t>
            </a:r>
            <a:r>
              <a:rPr lang="ko-KR" altLang="en-US" dirty="0"/>
              <a:t> 기본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65975"/>
            <a:ext cx="11366500" cy="572056"/>
          </a:xfrm>
        </p:spPr>
        <p:txBody>
          <a:bodyPr/>
          <a:lstStyle/>
          <a:p>
            <a:r>
              <a:rPr lang="ko-KR" altLang="en-US" sz="2800" dirty="0" err="1"/>
              <a:t>스레드를</a:t>
            </a:r>
            <a:r>
              <a:rPr lang="ko-KR" altLang="en-US" sz="2800" dirty="0"/>
              <a:t> 사용하는 기본 형식</a:t>
            </a:r>
            <a:endParaRPr lang="en-US" altLang="ko-KR" sz="2800" dirty="0"/>
          </a:p>
          <a:p>
            <a:endParaRPr lang="ko-KR" altLang="en-US" sz="28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213F0B-7B77-4744-98E7-C98B1616AC82}"/>
              </a:ext>
            </a:extLst>
          </p:cNvPr>
          <p:cNvGrpSpPr/>
          <p:nvPr/>
        </p:nvGrpSpPr>
        <p:grpSpPr>
          <a:xfrm>
            <a:off x="3197441" y="2299317"/>
            <a:ext cx="5797118" cy="2611842"/>
            <a:chOff x="3197441" y="2299317"/>
            <a:chExt cx="5797118" cy="2611842"/>
          </a:xfrm>
        </p:grpSpPr>
        <p:pic>
          <p:nvPicPr>
            <p:cNvPr id="5" name="Picture 1" descr="스크린샷 2019-02-07 오후 1.19.3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" t="9142" r="56573" b="17425"/>
            <a:stretch/>
          </p:blipFill>
          <p:spPr>
            <a:xfrm>
              <a:off x="3197441" y="2299317"/>
              <a:ext cx="5797118" cy="2611842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D5B7FC-97D5-4359-AA9C-97994E12FB41}"/>
                </a:ext>
              </a:extLst>
            </p:cNvPr>
            <p:cNvSpPr/>
            <p:nvPr/>
          </p:nvSpPr>
          <p:spPr bwMode="auto">
            <a:xfrm>
              <a:off x="3324011" y="2514573"/>
              <a:ext cx="2446473" cy="388425"/>
            </a:xfrm>
            <a:prstGeom prst="rect">
              <a:avLst/>
            </a:prstGeom>
            <a:solidFill>
              <a:srgbClr val="FF33CC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C9C704-724B-4BD2-9B43-AED7C9B44200}"/>
                </a:ext>
              </a:extLst>
            </p:cNvPr>
            <p:cNvSpPr/>
            <p:nvPr/>
          </p:nvSpPr>
          <p:spPr bwMode="auto">
            <a:xfrm>
              <a:off x="3324011" y="4362609"/>
              <a:ext cx="2446472" cy="388425"/>
            </a:xfrm>
            <a:prstGeom prst="rect">
              <a:avLst/>
            </a:prstGeom>
            <a:solidFill>
              <a:srgbClr val="FF33CC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FE5A39-251F-4BE7-9959-47781E45DAF1}"/>
                </a:ext>
              </a:extLst>
            </p:cNvPr>
            <p:cNvSpPr/>
            <p:nvPr/>
          </p:nvSpPr>
          <p:spPr bwMode="auto">
            <a:xfrm>
              <a:off x="4133358" y="2987307"/>
              <a:ext cx="3199597" cy="388425"/>
            </a:xfrm>
            <a:prstGeom prst="rect">
              <a:avLst/>
            </a:prstGeom>
            <a:solidFill>
              <a:srgbClr val="4CCF36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0B8DA1-3995-4470-8BC4-91966CDA0830}"/>
                </a:ext>
              </a:extLst>
            </p:cNvPr>
            <p:cNvSpPr/>
            <p:nvPr/>
          </p:nvSpPr>
          <p:spPr bwMode="auto">
            <a:xfrm>
              <a:off x="4142236" y="3889875"/>
              <a:ext cx="305478" cy="388425"/>
            </a:xfrm>
            <a:prstGeom prst="rect">
              <a:avLst/>
            </a:prstGeom>
            <a:solidFill>
              <a:srgbClr val="4CCF36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97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</a:t>
            </a:r>
            <a:r>
              <a:rPr lang="ko-KR" altLang="en-US" sz="2800" dirty="0"/>
              <a:t> 스레드의 기본 </a:t>
            </a:r>
            <a:r>
              <a:rPr lang="en-US" altLang="ko-KR" sz="2800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Chap13_9</a:t>
            </a:r>
            <a:r>
              <a:rPr lang="en-US" altLang="ko-KR" sz="2800" dirty="0"/>
              <a:t>”: </a:t>
            </a:r>
            <a:r>
              <a:rPr lang="ko-KR" altLang="en-US" sz="2800" dirty="0"/>
              <a:t>자바소스</a:t>
            </a:r>
            <a:r>
              <a:rPr lang="en-US" altLang="ko-KR" sz="2800" dirty="0"/>
              <a:t>(</a:t>
            </a:r>
            <a:r>
              <a:rPr lang="ko-KR" altLang="en-US" sz="2800" dirty="0"/>
              <a:t>수정</a:t>
            </a:r>
            <a:r>
              <a:rPr lang="en-US" altLang="ko-KR" sz="2800" dirty="0"/>
              <a:t>)</a:t>
            </a:r>
            <a:endParaRPr lang="ko-KR" altLang="en-US" dirty="0"/>
          </a:p>
        </p:txBody>
      </p:sp>
      <p:pic>
        <p:nvPicPr>
          <p:cNvPr id="6" name="Chap13_9(수정)">
            <a:hlinkClick r:id="" action="ppaction://media"/>
            <a:extLst>
              <a:ext uri="{FF2B5EF4-FFF2-40B4-BE49-F238E27FC236}">
                <a16:creationId xmlns:a16="http://schemas.microsoft.com/office/drawing/2014/main" id="{32EF1750-38A4-4A21-B989-B134F4F07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1351" y="1908059"/>
            <a:ext cx="2460718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06542E-713A-48E2-A68D-A61124DACD84}"/>
              </a:ext>
            </a:extLst>
          </p:cNvPr>
          <p:cNvGrpSpPr/>
          <p:nvPr/>
        </p:nvGrpSpPr>
        <p:grpSpPr>
          <a:xfrm>
            <a:off x="283619" y="989941"/>
            <a:ext cx="9108952" cy="5578265"/>
            <a:chOff x="372399" y="1207913"/>
            <a:chExt cx="9108952" cy="536029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DD8EE3-E2F7-405D-86A3-092172B00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399" y="1207913"/>
              <a:ext cx="9108952" cy="5360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01E629A-250A-4257-BC44-F42DE2AC97DD}"/>
                </a:ext>
              </a:extLst>
            </p:cNvPr>
            <p:cNvSpPr/>
            <p:nvPr/>
          </p:nvSpPr>
          <p:spPr bwMode="auto">
            <a:xfrm>
              <a:off x="1577340" y="1927860"/>
              <a:ext cx="7856220" cy="2049780"/>
            </a:xfrm>
            <a:custGeom>
              <a:avLst/>
              <a:gdLst>
                <a:gd name="connsiteX0" fmla="*/ 0 w 7856220"/>
                <a:gd name="connsiteY0" fmla="*/ 15240 h 2049780"/>
                <a:gd name="connsiteX1" fmla="*/ 7620 w 7856220"/>
                <a:gd name="connsiteY1" fmla="*/ 2049780 h 2049780"/>
                <a:gd name="connsiteX2" fmla="*/ 1341120 w 7856220"/>
                <a:gd name="connsiteY2" fmla="*/ 2042160 h 2049780"/>
                <a:gd name="connsiteX3" fmla="*/ 1341120 w 7856220"/>
                <a:gd name="connsiteY3" fmla="*/ 1394460 h 2049780"/>
                <a:gd name="connsiteX4" fmla="*/ 7840980 w 7856220"/>
                <a:gd name="connsiteY4" fmla="*/ 1371600 h 2049780"/>
                <a:gd name="connsiteX5" fmla="*/ 7856220 w 7856220"/>
                <a:gd name="connsiteY5" fmla="*/ 350520 h 2049780"/>
                <a:gd name="connsiteX6" fmla="*/ 1760220 w 7856220"/>
                <a:gd name="connsiteY6" fmla="*/ 358140 h 2049780"/>
                <a:gd name="connsiteX7" fmla="*/ 1760220 w 7856220"/>
                <a:gd name="connsiteY7" fmla="*/ 0 h 2049780"/>
                <a:gd name="connsiteX8" fmla="*/ 0 w 7856220"/>
                <a:gd name="connsiteY8" fmla="*/ 15240 h 204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6220" h="2049780">
                  <a:moveTo>
                    <a:pt x="0" y="15240"/>
                  </a:moveTo>
                  <a:lnTo>
                    <a:pt x="7620" y="2049780"/>
                  </a:lnTo>
                  <a:lnTo>
                    <a:pt x="1341120" y="2042160"/>
                  </a:lnTo>
                  <a:lnTo>
                    <a:pt x="1341120" y="1394460"/>
                  </a:lnTo>
                  <a:lnTo>
                    <a:pt x="7840980" y="1371600"/>
                  </a:lnTo>
                  <a:lnTo>
                    <a:pt x="7856220" y="350520"/>
                  </a:lnTo>
                  <a:lnTo>
                    <a:pt x="1760220" y="358140"/>
                  </a:lnTo>
                  <a:lnTo>
                    <a:pt x="176022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chemeClr val="accent5">
                <a:lumMod val="90000"/>
                <a:alpha val="15000"/>
              </a:schemeClr>
            </a:solidFill>
            <a:ln w="317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92481D58-47A8-4392-89F3-EAD8C3213F40}"/>
                </a:ext>
              </a:extLst>
            </p:cNvPr>
            <p:cNvSpPr/>
            <p:nvPr/>
          </p:nvSpPr>
          <p:spPr bwMode="auto">
            <a:xfrm>
              <a:off x="1577340" y="4000500"/>
              <a:ext cx="7856220" cy="2049780"/>
            </a:xfrm>
            <a:custGeom>
              <a:avLst/>
              <a:gdLst>
                <a:gd name="connsiteX0" fmla="*/ 0 w 7856220"/>
                <a:gd name="connsiteY0" fmla="*/ 15240 h 2049780"/>
                <a:gd name="connsiteX1" fmla="*/ 7620 w 7856220"/>
                <a:gd name="connsiteY1" fmla="*/ 2049780 h 2049780"/>
                <a:gd name="connsiteX2" fmla="*/ 1341120 w 7856220"/>
                <a:gd name="connsiteY2" fmla="*/ 2042160 h 2049780"/>
                <a:gd name="connsiteX3" fmla="*/ 1341120 w 7856220"/>
                <a:gd name="connsiteY3" fmla="*/ 1394460 h 2049780"/>
                <a:gd name="connsiteX4" fmla="*/ 7840980 w 7856220"/>
                <a:gd name="connsiteY4" fmla="*/ 1371600 h 2049780"/>
                <a:gd name="connsiteX5" fmla="*/ 7856220 w 7856220"/>
                <a:gd name="connsiteY5" fmla="*/ 350520 h 2049780"/>
                <a:gd name="connsiteX6" fmla="*/ 1760220 w 7856220"/>
                <a:gd name="connsiteY6" fmla="*/ 358140 h 2049780"/>
                <a:gd name="connsiteX7" fmla="*/ 1760220 w 7856220"/>
                <a:gd name="connsiteY7" fmla="*/ 0 h 2049780"/>
                <a:gd name="connsiteX8" fmla="*/ 0 w 7856220"/>
                <a:gd name="connsiteY8" fmla="*/ 15240 h 204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56220" h="2049780">
                  <a:moveTo>
                    <a:pt x="0" y="15240"/>
                  </a:moveTo>
                  <a:lnTo>
                    <a:pt x="7620" y="2049780"/>
                  </a:lnTo>
                  <a:lnTo>
                    <a:pt x="1341120" y="2042160"/>
                  </a:lnTo>
                  <a:lnTo>
                    <a:pt x="1341120" y="1394460"/>
                  </a:lnTo>
                  <a:lnTo>
                    <a:pt x="7840980" y="1371600"/>
                  </a:lnTo>
                  <a:lnTo>
                    <a:pt x="7856220" y="350520"/>
                  </a:lnTo>
                  <a:lnTo>
                    <a:pt x="1760220" y="358140"/>
                  </a:lnTo>
                  <a:lnTo>
                    <a:pt x="1760220" y="0"/>
                  </a:lnTo>
                  <a:lnTo>
                    <a:pt x="0" y="15240"/>
                  </a:lnTo>
                  <a:close/>
                </a:path>
              </a:pathLst>
            </a:custGeom>
            <a:solidFill>
              <a:srgbClr val="00FFFF">
                <a:alpha val="15000"/>
              </a:srgbClr>
            </a:solidFill>
            <a:ln w="317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20AAA615-C85D-4F0E-96C0-7962D8332330}"/>
              </a:ext>
            </a:extLst>
          </p:cNvPr>
          <p:cNvSpPr/>
          <p:nvPr/>
        </p:nvSpPr>
        <p:spPr bwMode="auto">
          <a:xfrm>
            <a:off x="10950662" y="1059233"/>
            <a:ext cx="991407" cy="679931"/>
          </a:xfrm>
          <a:prstGeom prst="wedgeEllipseCallout">
            <a:avLst>
              <a:gd name="adj1" fmla="val -33321"/>
              <a:gd name="adj2" fmla="val 66179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29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스레드</a:t>
            </a:r>
            <a:r>
              <a:rPr lang="ko-KR" altLang="en-US" dirty="0"/>
              <a:t> ▶ </a:t>
            </a:r>
            <a:r>
              <a:rPr lang="en-US" altLang="ko-KR" dirty="0"/>
              <a:t>UI </a:t>
            </a:r>
            <a:r>
              <a:rPr lang="ko-KR" altLang="en-US" dirty="0"/>
              <a:t>스레드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Chap13_12</a:t>
            </a:r>
            <a:r>
              <a:rPr lang="en-US" altLang="ko-KR" dirty="0"/>
              <a:t>”: </a:t>
            </a:r>
            <a:r>
              <a:rPr lang="ko-KR" altLang="en-US" dirty="0"/>
              <a:t>레이아웃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915049"/>
            <a:ext cx="11366500" cy="572056"/>
          </a:xfrm>
        </p:spPr>
        <p:txBody>
          <a:bodyPr/>
          <a:lstStyle/>
          <a:p>
            <a:r>
              <a:rPr lang="en-US" altLang="ko-KR" sz="2400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</a:t>
            </a:r>
            <a:r>
              <a:rPr lang="en-US" altLang="ko-KR" sz="2400" dirty="0"/>
              <a:t>(</a:t>
            </a:r>
            <a:r>
              <a:rPr lang="en-US" altLang="ko-KR" sz="2400" u="sng" dirty="0"/>
              <a:t>User Interface</a:t>
            </a:r>
            <a:r>
              <a:rPr lang="en-US" altLang="ko-KR" sz="2400" dirty="0"/>
              <a:t>)</a:t>
            </a:r>
            <a:r>
              <a:rPr lang="en-US" altLang="ko-KR" sz="2400" dirty="0">
                <a:solidFill>
                  <a:srgbClr val="FF33CC"/>
                </a:solidFill>
              </a:rPr>
              <a:t> </a:t>
            </a:r>
            <a:r>
              <a:rPr lang="ko-KR" altLang="en-US" sz="2400" dirty="0">
                <a:solidFill>
                  <a:srgbClr val="FF33CC"/>
                </a:solidFill>
              </a:rPr>
              <a:t>스레드</a:t>
            </a:r>
            <a:r>
              <a:rPr lang="en-US" altLang="ko-KR" sz="2000" dirty="0"/>
              <a:t> :</a:t>
            </a:r>
            <a:r>
              <a:rPr lang="ko-KR" altLang="en-US" sz="2000" dirty="0"/>
              <a:t> 화면의 위젯을 변경할 때 사용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6480AA-F74C-4C9E-89C1-A2911154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376686"/>
            <a:ext cx="11366500" cy="519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9DF426-D576-4F4E-B712-CF124D3562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37"/>
          <a:stretch/>
        </p:blipFill>
        <p:spPr>
          <a:xfrm>
            <a:off x="9146750" y="4038070"/>
            <a:ext cx="2632500" cy="2530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381E99-6452-D09B-39A3-53447953A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29" y="244861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9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스레드</a:t>
            </a:r>
            <a:r>
              <a:rPr lang="ko-KR" altLang="en-US" dirty="0"/>
              <a:t> ▶ </a:t>
            </a:r>
            <a:r>
              <a:rPr lang="en-US" altLang="ko-KR" dirty="0"/>
              <a:t>UI </a:t>
            </a:r>
            <a:r>
              <a:rPr lang="ko-KR" altLang="en-US" dirty="0" err="1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0052" y="1203170"/>
            <a:ext cx="11366500" cy="572056"/>
          </a:xfrm>
        </p:spPr>
        <p:txBody>
          <a:bodyPr/>
          <a:lstStyle/>
          <a:p>
            <a:r>
              <a:rPr lang="en-US" altLang="ko-KR" sz="2800" dirty="0"/>
              <a:t>UI </a:t>
            </a:r>
            <a:r>
              <a:rPr lang="ko-KR" altLang="en-US" sz="2800" dirty="0"/>
              <a:t>스레드 사용 형식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019BDB-7CF0-4C8A-B3E0-884814175789}"/>
              </a:ext>
            </a:extLst>
          </p:cNvPr>
          <p:cNvGrpSpPr/>
          <p:nvPr/>
        </p:nvGrpSpPr>
        <p:grpSpPr>
          <a:xfrm>
            <a:off x="838210" y="2092911"/>
            <a:ext cx="7321942" cy="2803180"/>
            <a:chOff x="2290439" y="2325951"/>
            <a:chExt cx="7444270" cy="2547890"/>
          </a:xfrm>
        </p:grpSpPr>
        <p:pic>
          <p:nvPicPr>
            <p:cNvPr id="4" name="Picture 2" descr="스크린샷 2019-02-07 오후 1.21.5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2" t="9189" r="41121" b="7339"/>
            <a:stretch/>
          </p:blipFill>
          <p:spPr>
            <a:xfrm>
              <a:off x="2290439" y="2325951"/>
              <a:ext cx="7444270" cy="254789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A93C0A-F766-424E-9A71-0EB08AB61F0B}"/>
                </a:ext>
              </a:extLst>
            </p:cNvPr>
            <p:cNvSpPr/>
            <p:nvPr/>
          </p:nvSpPr>
          <p:spPr bwMode="auto">
            <a:xfrm>
              <a:off x="2421778" y="2499976"/>
              <a:ext cx="4991075" cy="408307"/>
            </a:xfrm>
            <a:prstGeom prst="rect">
              <a:avLst/>
            </a:prstGeom>
            <a:solidFill>
              <a:srgbClr val="FF33CC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27B57F5-660A-4F7A-84A7-41E54A6D6822}"/>
                </a:ext>
              </a:extLst>
            </p:cNvPr>
            <p:cNvSpPr/>
            <p:nvPr/>
          </p:nvSpPr>
          <p:spPr bwMode="auto">
            <a:xfrm>
              <a:off x="3027290" y="2974282"/>
              <a:ext cx="3275856" cy="388425"/>
            </a:xfrm>
            <a:prstGeom prst="rect">
              <a:avLst/>
            </a:prstGeom>
            <a:solidFill>
              <a:srgbClr val="4CCF36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E55B87-F0AD-436E-9461-6E722E6073AD}"/>
                </a:ext>
              </a:extLst>
            </p:cNvPr>
            <p:cNvSpPr/>
            <p:nvPr/>
          </p:nvSpPr>
          <p:spPr bwMode="auto">
            <a:xfrm>
              <a:off x="2421778" y="4326060"/>
              <a:ext cx="516732" cy="388425"/>
            </a:xfrm>
            <a:prstGeom prst="rect">
              <a:avLst/>
            </a:prstGeom>
            <a:solidFill>
              <a:srgbClr val="FF33CC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C674-4606-4052-96A1-BFFCFD892B29}"/>
                </a:ext>
              </a:extLst>
            </p:cNvPr>
            <p:cNvSpPr/>
            <p:nvPr/>
          </p:nvSpPr>
          <p:spPr bwMode="auto">
            <a:xfrm>
              <a:off x="3027290" y="3897896"/>
              <a:ext cx="337347" cy="388425"/>
            </a:xfrm>
            <a:prstGeom prst="rect">
              <a:avLst/>
            </a:prstGeom>
            <a:solidFill>
              <a:srgbClr val="4CCF36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" name="Chap13_12">
            <a:hlinkClick r:id="" action="ppaction://media"/>
            <a:extLst>
              <a:ext uri="{FF2B5EF4-FFF2-40B4-BE49-F238E27FC236}">
                <a16:creationId xmlns:a16="http://schemas.microsoft.com/office/drawing/2014/main" id="{0E61A65A-FEAA-49EF-914C-0D63C7277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6527" y="1458587"/>
            <a:ext cx="2908121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CD3A245D-B1A2-412E-B04B-4DEFD8F8E7A0}"/>
              </a:ext>
            </a:extLst>
          </p:cNvPr>
          <p:cNvSpPr/>
          <p:nvPr/>
        </p:nvSpPr>
        <p:spPr bwMode="auto">
          <a:xfrm>
            <a:off x="11011622" y="977953"/>
            <a:ext cx="991407" cy="679931"/>
          </a:xfrm>
          <a:prstGeom prst="wedgeEllipseCallout">
            <a:avLst>
              <a:gd name="adj1" fmla="val -33321"/>
              <a:gd name="adj2" fmla="val 66179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1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UI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Chap13_12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(1/2)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AD784-7755-4780-BE2F-BBC02C2C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2" y="932808"/>
            <a:ext cx="11693888" cy="5809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E35189-D143-48F6-B052-FCED636B8D3F}"/>
              </a:ext>
            </a:extLst>
          </p:cNvPr>
          <p:cNvSpPr/>
          <p:nvPr/>
        </p:nvSpPr>
        <p:spPr bwMode="auto">
          <a:xfrm>
            <a:off x="4505242" y="4593192"/>
            <a:ext cx="7380000" cy="1296000"/>
          </a:xfrm>
          <a:prstGeom prst="rect">
            <a:avLst/>
          </a:prstGeom>
          <a:solidFill>
            <a:schemeClr val="accent1">
              <a:alpha val="15000"/>
            </a:schemeClr>
          </a:solidFill>
          <a:ln w="31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AE6B55-FDC8-406F-BE4A-2E10580EA05D}"/>
              </a:ext>
            </a:extLst>
          </p:cNvPr>
          <p:cNvSpPr/>
          <p:nvPr/>
        </p:nvSpPr>
        <p:spPr bwMode="auto">
          <a:xfrm>
            <a:off x="3013351" y="3915377"/>
            <a:ext cx="1604369" cy="260384"/>
          </a:xfrm>
          <a:prstGeom prst="rect">
            <a:avLst/>
          </a:prstGeom>
          <a:solidFill>
            <a:srgbClr val="4CCF36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51A8D3-B1F1-4900-941A-35A97F3DBD9F}"/>
              </a:ext>
            </a:extLst>
          </p:cNvPr>
          <p:cNvSpPr/>
          <p:nvPr/>
        </p:nvSpPr>
        <p:spPr bwMode="auto">
          <a:xfrm>
            <a:off x="5017411" y="4136658"/>
            <a:ext cx="712829" cy="260384"/>
          </a:xfrm>
          <a:prstGeom prst="rect">
            <a:avLst/>
          </a:prstGeom>
          <a:solidFill>
            <a:srgbClr val="4CCF36">
              <a:alpha val="2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EA758C-C335-45EA-816D-9AC55E269EB0}"/>
              </a:ext>
            </a:extLst>
          </p:cNvPr>
          <p:cNvSpPr/>
          <p:nvPr/>
        </p:nvSpPr>
        <p:spPr bwMode="auto">
          <a:xfrm>
            <a:off x="4582160" y="4600812"/>
            <a:ext cx="1625600" cy="180000"/>
          </a:xfrm>
          <a:prstGeom prst="rect">
            <a:avLst/>
          </a:prstGeom>
          <a:solidFill>
            <a:srgbClr val="FF33CC">
              <a:alpha val="15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A1BE06-1EEB-4659-AD01-F5072C4A1A1E}"/>
              </a:ext>
            </a:extLst>
          </p:cNvPr>
          <p:cNvSpPr/>
          <p:nvPr/>
        </p:nvSpPr>
        <p:spPr bwMode="auto">
          <a:xfrm>
            <a:off x="6537079" y="4820564"/>
            <a:ext cx="720000" cy="198000"/>
          </a:xfrm>
          <a:prstGeom prst="rect">
            <a:avLst/>
          </a:prstGeom>
          <a:solidFill>
            <a:srgbClr val="6600CC">
              <a:alpha val="14902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5C0C31-3A5B-4B9A-8238-1E9C13425EE6}"/>
              </a:ext>
            </a:extLst>
          </p:cNvPr>
          <p:cNvSpPr/>
          <p:nvPr/>
        </p:nvSpPr>
        <p:spPr bwMode="auto">
          <a:xfrm>
            <a:off x="2997516" y="3902211"/>
            <a:ext cx="8887726" cy="2840377"/>
          </a:xfrm>
          <a:prstGeom prst="rect">
            <a:avLst/>
          </a:prstGeom>
          <a:noFill/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5BF010-6CEA-4986-95F8-EF49257DB585}"/>
              </a:ext>
            </a:extLst>
          </p:cNvPr>
          <p:cNvSpPr/>
          <p:nvPr/>
        </p:nvSpPr>
        <p:spPr bwMode="auto">
          <a:xfrm>
            <a:off x="8960355" y="5256432"/>
            <a:ext cx="2182378" cy="183064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FEEA47-579E-4226-AE74-EC4BBAD39DAA}"/>
              </a:ext>
            </a:extLst>
          </p:cNvPr>
          <p:cNvCxnSpPr/>
          <p:nvPr/>
        </p:nvCxnSpPr>
        <p:spPr bwMode="auto">
          <a:xfrm>
            <a:off x="5593080" y="5455920"/>
            <a:ext cx="60582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85124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0D4C-F94F-40C5-BC4E-853B8451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UI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Chap13_12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(2/2)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51FD5E-ABA1-4C1F-98C7-94D65F4A771D}"/>
              </a:ext>
            </a:extLst>
          </p:cNvPr>
          <p:cNvGrpSpPr/>
          <p:nvPr/>
        </p:nvGrpSpPr>
        <p:grpSpPr>
          <a:xfrm>
            <a:off x="300699" y="1258424"/>
            <a:ext cx="11590602" cy="5107650"/>
            <a:chOff x="304800" y="1026931"/>
            <a:chExt cx="11590602" cy="48557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17C6E0-8C2B-477B-8C3F-CBC539DBF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1035684"/>
              <a:ext cx="11582400" cy="4846955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63848B-5295-4317-AF12-ED3499970DB2}"/>
                </a:ext>
              </a:extLst>
            </p:cNvPr>
            <p:cNvSpPr/>
            <p:nvPr/>
          </p:nvSpPr>
          <p:spPr bwMode="auto">
            <a:xfrm>
              <a:off x="4550914" y="1833324"/>
              <a:ext cx="7344000" cy="180000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 w="31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3534F9B-4B95-476F-BA97-49E35935807E}"/>
                </a:ext>
              </a:extLst>
            </p:cNvPr>
            <p:cNvSpPr/>
            <p:nvPr/>
          </p:nvSpPr>
          <p:spPr bwMode="auto">
            <a:xfrm>
              <a:off x="3074311" y="1029936"/>
              <a:ext cx="1604369" cy="288000"/>
            </a:xfrm>
            <a:prstGeom prst="rect">
              <a:avLst/>
            </a:prstGeom>
            <a:solidFill>
              <a:srgbClr val="4CCF36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B0F46E6-1733-4B8A-B39A-B87FB4E0BAF1}"/>
                </a:ext>
              </a:extLst>
            </p:cNvPr>
            <p:cNvSpPr/>
            <p:nvPr/>
          </p:nvSpPr>
          <p:spPr bwMode="auto">
            <a:xfrm>
              <a:off x="5078371" y="1291857"/>
              <a:ext cx="712829" cy="288000"/>
            </a:xfrm>
            <a:prstGeom prst="rect">
              <a:avLst/>
            </a:prstGeom>
            <a:solidFill>
              <a:srgbClr val="4CCF36">
                <a:alpha val="20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4ABD43-F94F-4E31-8B41-12D54817A6ED}"/>
                </a:ext>
              </a:extLst>
            </p:cNvPr>
            <p:cNvSpPr/>
            <p:nvPr/>
          </p:nvSpPr>
          <p:spPr bwMode="auto">
            <a:xfrm>
              <a:off x="4610076" y="1867574"/>
              <a:ext cx="1692000" cy="288000"/>
            </a:xfrm>
            <a:prstGeom prst="rect">
              <a:avLst/>
            </a:prstGeom>
            <a:solidFill>
              <a:srgbClr val="FF33CC">
                <a:alpha val="15000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958D33-5001-4083-B756-009BA003AB3D}"/>
                </a:ext>
              </a:extLst>
            </p:cNvPr>
            <p:cNvSpPr/>
            <p:nvPr/>
          </p:nvSpPr>
          <p:spPr bwMode="auto">
            <a:xfrm>
              <a:off x="6564995" y="2158352"/>
              <a:ext cx="720000" cy="288000"/>
            </a:xfrm>
            <a:prstGeom prst="rect">
              <a:avLst/>
            </a:prstGeom>
            <a:solidFill>
              <a:srgbClr val="6600CC">
                <a:alpha val="14902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64FD66-093A-40DD-AC85-296FA7C29E2E}"/>
                </a:ext>
              </a:extLst>
            </p:cNvPr>
            <p:cNvSpPr/>
            <p:nvPr/>
          </p:nvSpPr>
          <p:spPr bwMode="auto">
            <a:xfrm>
              <a:off x="3007676" y="1026931"/>
              <a:ext cx="8887726" cy="3738109"/>
            </a:xfrm>
            <a:prstGeom prst="rect">
              <a:avLst/>
            </a:prstGeom>
            <a:noFill/>
            <a:ln w="31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059AD3-35FD-4D88-AA9E-EF7F339CDDF7}"/>
              </a:ext>
            </a:extLst>
          </p:cNvPr>
          <p:cNvGrpSpPr/>
          <p:nvPr/>
        </p:nvGrpSpPr>
        <p:grpSpPr>
          <a:xfrm>
            <a:off x="5623560" y="3072384"/>
            <a:ext cx="6058267" cy="262128"/>
            <a:chOff x="5623560" y="3072384"/>
            <a:chExt cx="6058267" cy="262128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25A984-A099-4EE0-8D1E-73FF34D622F9}"/>
                </a:ext>
              </a:extLst>
            </p:cNvPr>
            <p:cNvSpPr/>
            <p:nvPr/>
          </p:nvSpPr>
          <p:spPr bwMode="auto">
            <a:xfrm>
              <a:off x="8978643" y="3072384"/>
              <a:ext cx="2124000" cy="245704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5F198C6-0F5A-4635-B45A-B079C4158A27}"/>
                </a:ext>
              </a:extLst>
            </p:cNvPr>
            <p:cNvCxnSpPr/>
            <p:nvPr/>
          </p:nvCxnSpPr>
          <p:spPr bwMode="auto">
            <a:xfrm>
              <a:off x="5623560" y="3334512"/>
              <a:ext cx="605826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077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Chap13_1</a:t>
            </a:r>
            <a:r>
              <a:rPr lang="en-US" altLang="ko-KR" dirty="0"/>
              <a:t>”: </a:t>
            </a:r>
            <a:r>
              <a:rPr lang="ko-KR" altLang="en-US" dirty="0"/>
              <a:t>레이아웃 소스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A8E216-9D7B-49B1-8C10-BDBE34D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11" y="979487"/>
            <a:ext cx="9763125" cy="5457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5DD8D1-74FD-498C-896E-D3FF1630A7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77"/>
          <a:stretch/>
        </p:blipFill>
        <p:spPr>
          <a:xfrm>
            <a:off x="9326881" y="979487"/>
            <a:ext cx="2464508" cy="1753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76C7F9-BFB8-4E3F-92B8-99111704B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42" y="2939241"/>
            <a:ext cx="5148947" cy="3498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37931C9D-EE5D-4C2C-8FC7-DD3DC4B69CA5}"/>
              </a:ext>
            </a:extLst>
          </p:cNvPr>
          <p:cNvSpPr/>
          <p:nvPr/>
        </p:nvSpPr>
        <p:spPr bwMode="auto">
          <a:xfrm>
            <a:off x="3058160" y="5323840"/>
            <a:ext cx="243840" cy="477520"/>
          </a:xfrm>
          <a:prstGeom prst="rightBracket">
            <a:avLst/>
          </a:prstGeom>
          <a:noFill/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88E9CBF-087F-4419-9122-818266381B09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3302000" y="4688277"/>
            <a:ext cx="3340442" cy="8997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CC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D51F23C-BA60-B421-F848-72C2F0103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29" y="244861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스레드 ▶ 스레드의 응용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lang="en-US" altLang="ko-KR" dirty="0"/>
              <a:t>”: </a:t>
            </a:r>
            <a:r>
              <a:rPr lang="ko-KR" altLang="en-US" dirty="0"/>
              <a:t>레이아웃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946619"/>
            <a:ext cx="7906920" cy="374181"/>
          </a:xfrm>
        </p:spPr>
        <p:txBody>
          <a:bodyPr/>
          <a:lstStyle/>
          <a:p>
            <a:r>
              <a:rPr lang="ko-KR" altLang="en-US" dirty="0"/>
              <a:t>음악 플레이어에서 재생 진행 상태와 시간을 나타내는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CCF3E-816E-44E7-A2F9-0B943E07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07" y="1608769"/>
            <a:ext cx="2641794" cy="46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0D8464-C260-48B3-BB06-50AB8FF9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1450360"/>
            <a:ext cx="8387081" cy="4996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D1A486-BCDF-60FC-6449-5617F71EEF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29" y="244861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24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019F7-C657-4A78-B093-21094D60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레이아웃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(2/3)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A8EAA1-A055-4F7E-AB66-0164742D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7" y="1109178"/>
            <a:ext cx="10114626" cy="5393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0757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7BAB9-E166-491E-A7C1-BA270BE9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레이아웃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(3/3)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97D61-C381-4C61-9C57-650E5520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20" y="1127760"/>
            <a:ext cx="10017760" cy="533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2257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A3E31-8E98-4820-8A53-D2AC33CF2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(1/)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8D432-F886-4651-A854-E072948D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1" y="1064925"/>
            <a:ext cx="11404598" cy="5400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3405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B32A3-7B66-4933-B195-D5934ECB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(2/)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64014-7C20-41FD-9DB1-6A24D1F21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75360"/>
            <a:ext cx="11125200" cy="5559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CED9A-F011-438E-8134-CB55015F51F1}"/>
              </a:ext>
            </a:extLst>
          </p:cNvPr>
          <p:cNvSpPr/>
          <p:nvPr/>
        </p:nvSpPr>
        <p:spPr bwMode="auto">
          <a:xfrm>
            <a:off x="2319996" y="1461355"/>
            <a:ext cx="8500404" cy="1548000"/>
          </a:xfrm>
          <a:prstGeom prst="rect">
            <a:avLst/>
          </a:prstGeom>
          <a:noFill/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F93BA9-A5EE-4513-9C9B-7C8238B6D3E3}"/>
              </a:ext>
            </a:extLst>
          </p:cNvPr>
          <p:cNvSpPr/>
          <p:nvPr/>
        </p:nvSpPr>
        <p:spPr bwMode="auto">
          <a:xfrm>
            <a:off x="2319996" y="4776055"/>
            <a:ext cx="9270024" cy="1548000"/>
          </a:xfrm>
          <a:prstGeom prst="rect">
            <a:avLst/>
          </a:prstGeom>
          <a:noFill/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31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540BE-7047-47A0-9D0C-D1F14EFC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(3/)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B65CB-F4EF-48DD-A000-50599DEC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" y="1200150"/>
            <a:ext cx="10749282" cy="4865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193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BD303-3FCD-4289-A395-80540463C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(4/)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986F39-47EC-4900-8FE0-980EFCBF0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88A1BC-5612-4438-B9CE-2E7BECD2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1048219"/>
            <a:ext cx="11582400" cy="5519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B97BA9-E72F-497B-B96C-9816A9430E33}"/>
              </a:ext>
            </a:extLst>
          </p:cNvPr>
          <p:cNvSpPr/>
          <p:nvPr/>
        </p:nvSpPr>
        <p:spPr bwMode="auto">
          <a:xfrm>
            <a:off x="3220427" y="1075476"/>
            <a:ext cx="8638831" cy="4313237"/>
          </a:xfrm>
          <a:prstGeom prst="rect">
            <a:avLst/>
          </a:prstGeom>
          <a:noFill/>
          <a:ln w="31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ABE005-FC02-448C-8218-F02CDC734A63}"/>
              </a:ext>
            </a:extLst>
          </p:cNvPr>
          <p:cNvSpPr/>
          <p:nvPr/>
        </p:nvSpPr>
        <p:spPr bwMode="auto">
          <a:xfrm>
            <a:off x="4515259" y="2666033"/>
            <a:ext cx="7344000" cy="1822147"/>
          </a:xfrm>
          <a:prstGeom prst="rect">
            <a:avLst/>
          </a:prstGeom>
          <a:solidFill>
            <a:schemeClr val="accent1">
              <a:alpha val="15000"/>
            </a:schemeClr>
          </a:solidFill>
          <a:ln w="31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6B3738-425A-4275-AB88-0B4835C7D261}"/>
              </a:ext>
            </a:extLst>
          </p:cNvPr>
          <p:cNvSpPr/>
          <p:nvPr/>
        </p:nvSpPr>
        <p:spPr bwMode="auto">
          <a:xfrm>
            <a:off x="8467240" y="3790988"/>
            <a:ext cx="3096000" cy="216000"/>
          </a:xfrm>
          <a:prstGeom prst="rect">
            <a:avLst/>
          </a:prstGeom>
          <a:solidFill>
            <a:srgbClr val="FF33CC">
              <a:alpha val="2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37B1FB-848F-41F7-847E-B4501EA658E7}"/>
              </a:ext>
            </a:extLst>
          </p:cNvPr>
          <p:cNvCxnSpPr/>
          <p:nvPr/>
        </p:nvCxnSpPr>
        <p:spPr bwMode="auto">
          <a:xfrm>
            <a:off x="6530990" y="4021572"/>
            <a:ext cx="5040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2114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1509A-078A-4185-A30A-7B78733B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2. 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 ▶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스레드의 응용 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: “</a:t>
            </a:r>
            <a:r>
              <a:rPr lang="en-US" altLang="ko-KR" dirty="0">
                <a:solidFill>
                  <a:srgbClr val="FF33CC"/>
                </a:solidFill>
              </a:rPr>
              <a:t>Chap13_15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자바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(5/)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699D1-542E-452E-8962-204D60CA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4" y="1040130"/>
            <a:ext cx="9940451" cy="4923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hap13_15">
            <a:hlinkClick r:id="" action="ppaction://media"/>
            <a:extLst>
              <a:ext uri="{FF2B5EF4-FFF2-40B4-BE49-F238E27FC236}">
                <a16:creationId xmlns:a16="http://schemas.microsoft.com/office/drawing/2014/main" id="{ED03CD83-B2AA-4E2C-9BD1-BB3E5FA1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9383" y="2248206"/>
            <a:ext cx="268441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96EAC5A1-6338-4BAD-A7FA-231DB4BFB006}"/>
              </a:ext>
            </a:extLst>
          </p:cNvPr>
          <p:cNvSpPr/>
          <p:nvPr/>
        </p:nvSpPr>
        <p:spPr bwMode="auto">
          <a:xfrm>
            <a:off x="11017583" y="1304203"/>
            <a:ext cx="991407" cy="679931"/>
          </a:xfrm>
          <a:prstGeom prst="wedgeEllipseCallout">
            <a:avLst>
              <a:gd name="adj1" fmla="val -33321"/>
              <a:gd name="adj2" fmla="val 66179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실행</a:t>
            </a:r>
            <a:endParaRPr lang="ko-KR" altLang="en-US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8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192B2CB4-8CDF-4AF2-B719-802693628E78}"/>
              </a:ext>
            </a:extLst>
          </p:cNvPr>
          <p:cNvGrpSpPr/>
          <p:nvPr/>
        </p:nvGrpSpPr>
        <p:grpSpPr>
          <a:xfrm>
            <a:off x="422325" y="995680"/>
            <a:ext cx="10489515" cy="5648960"/>
            <a:chOff x="615365" y="1005840"/>
            <a:chExt cx="10961269" cy="56489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86C439D-3850-4477-BEBD-108A62D0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65" y="1005840"/>
              <a:ext cx="10961269" cy="5648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A0DC474-A9B7-46BF-A1D2-55A68E59DC68}"/>
                </a:ext>
              </a:extLst>
            </p:cNvPr>
            <p:cNvCxnSpPr/>
            <p:nvPr/>
          </p:nvCxnSpPr>
          <p:spPr bwMode="auto">
            <a:xfrm>
              <a:off x="3546305" y="2472701"/>
              <a:ext cx="7848000" cy="0"/>
            </a:xfrm>
            <a:prstGeom prst="line">
              <a:avLst/>
            </a:prstGeom>
            <a:noFill/>
            <a:ln w="38100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Chap13_1</a:t>
            </a:r>
            <a:r>
              <a:rPr lang="en-US" altLang="ko-KR" dirty="0"/>
              <a:t>”: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소스</a:t>
            </a:r>
          </a:p>
        </p:txBody>
      </p:sp>
      <p:pic>
        <p:nvPicPr>
          <p:cNvPr id="18" name="Chap13_1">
            <a:hlinkClick r:id="" action="ppaction://media"/>
            <a:extLst>
              <a:ext uri="{FF2B5EF4-FFF2-40B4-BE49-F238E27FC236}">
                <a16:creationId xmlns:a16="http://schemas.microsoft.com/office/drawing/2014/main" id="{8B279C14-4505-4929-BBD1-9FD819E3C6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000" t="17265" r="3666" b="52900"/>
          <a:stretch/>
        </p:blipFill>
        <p:spPr>
          <a:xfrm>
            <a:off x="8691195" y="4048761"/>
            <a:ext cx="2814320" cy="2037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FFA1B0CE-BA6D-4E16-AACD-9092F6E5F44C}"/>
              </a:ext>
            </a:extLst>
          </p:cNvPr>
          <p:cNvSpPr/>
          <p:nvPr/>
        </p:nvSpPr>
        <p:spPr bwMode="auto">
          <a:xfrm>
            <a:off x="10659940" y="3089034"/>
            <a:ext cx="991407" cy="679931"/>
          </a:xfrm>
          <a:prstGeom prst="wedgeEllipseCallout">
            <a:avLst>
              <a:gd name="adj1" fmla="val -35589"/>
              <a:gd name="adj2" fmla="val 92917"/>
            </a:avLst>
          </a:prstGeom>
          <a:solidFill>
            <a:schemeClr val="bg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600" b="1" dirty="0"/>
              <a:t>실행</a:t>
            </a:r>
            <a:endParaRPr lang="ko-KR" altLang="en-US" sz="16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61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429D8A-79DE-451B-859C-5B1B3A236FE0}"/>
              </a:ext>
            </a:extLst>
          </p:cNvPr>
          <p:cNvGrpSpPr/>
          <p:nvPr/>
        </p:nvGrpSpPr>
        <p:grpSpPr>
          <a:xfrm>
            <a:off x="1183796" y="1089703"/>
            <a:ext cx="9824409" cy="5358052"/>
            <a:chOff x="284790" y="1069383"/>
            <a:chExt cx="8574421" cy="5358052"/>
          </a:xfrm>
        </p:grpSpPr>
        <p:pic>
          <p:nvPicPr>
            <p:cNvPr id="18" name="Picture 2" descr="스크린샷 2019-02-07 오후 1.09.55.png">
              <a:extLst>
                <a:ext uri="{FF2B5EF4-FFF2-40B4-BE49-F238E27FC236}">
                  <a16:creationId xmlns:a16="http://schemas.microsoft.com/office/drawing/2014/main" id="{87209832-231B-48E6-ACE2-07BD67A8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4790" y="1069383"/>
              <a:ext cx="8574421" cy="5358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11CC333-27B3-46FC-951E-5C0336197248}"/>
                </a:ext>
              </a:extLst>
            </p:cNvPr>
            <p:cNvSpPr/>
            <p:nvPr/>
          </p:nvSpPr>
          <p:spPr bwMode="auto">
            <a:xfrm>
              <a:off x="1178337" y="2563552"/>
              <a:ext cx="6228000" cy="2052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오디오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084026"/>
            <a:ext cx="11328402" cy="47093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7BEB7D0-2AD5-46F3-960D-F7643949410C}"/>
              </a:ext>
            </a:extLst>
          </p:cNvPr>
          <p:cNvGrpSpPr/>
          <p:nvPr/>
        </p:nvGrpSpPr>
        <p:grpSpPr>
          <a:xfrm>
            <a:off x="3909453" y="1736321"/>
            <a:ext cx="4373095" cy="4680000"/>
            <a:chOff x="1426128" y="1699714"/>
            <a:chExt cx="4373095" cy="468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249B1F1-E91E-4C85-8B23-A09ABBC49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28" y="1699714"/>
              <a:ext cx="3076888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말풍선: 타원형 11">
              <a:extLst>
                <a:ext uri="{FF2B5EF4-FFF2-40B4-BE49-F238E27FC236}">
                  <a16:creationId xmlns:a16="http://schemas.microsoft.com/office/drawing/2014/main" id="{AE6AD9E9-BDEB-4BDC-B4CF-5D1F64C2620A}"/>
                </a:ext>
              </a:extLst>
            </p:cNvPr>
            <p:cNvSpPr/>
            <p:nvPr/>
          </p:nvSpPr>
          <p:spPr bwMode="auto">
            <a:xfrm>
              <a:off x="4807816" y="1699714"/>
              <a:ext cx="991407" cy="679931"/>
            </a:xfrm>
            <a:prstGeom prst="wedgeEllipseCallout">
              <a:avLst>
                <a:gd name="adj1" fmla="val -54036"/>
                <a:gd name="adj2" fmla="val 5556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1600" b="1" dirty="0"/>
                <a:t>초기</a:t>
              </a:r>
              <a:endParaRPr lang="en-US" altLang="ko-KR" sz="1600" b="1" dirty="0"/>
            </a:p>
            <a:p>
              <a:r>
                <a:rPr lang="ko-KR" altLang="en-US" sz="1600" b="1" dirty="0"/>
                <a:t>화면</a:t>
              </a:r>
              <a:endParaRPr lang="ko-KR" altLang="en-US" sz="1600" b="1" dirty="0">
                <a:solidFill>
                  <a:schemeClr val="tx1"/>
                </a:solidFill>
                <a:latin typeface="Arial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88F025C-FCEA-AD84-B8BA-2A82DEBD7E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329" y="244861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Project13_1</a:t>
            </a:r>
            <a:r>
              <a:rPr lang="en-US" altLang="ko-KR" dirty="0"/>
              <a:t>”: </a:t>
            </a:r>
            <a:r>
              <a:rPr lang="ko-KR" altLang="en-US" dirty="0"/>
              <a:t>테스트용 </a:t>
            </a:r>
            <a:r>
              <a:rPr lang="en-US" altLang="ko-KR" dirty="0"/>
              <a:t>MP3 </a:t>
            </a:r>
            <a:r>
              <a:rPr lang="ko-KR" altLang="en-US" dirty="0"/>
              <a:t>파일 넣기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BF8FC3-9177-42EA-824D-A23221684924}"/>
              </a:ext>
            </a:extLst>
          </p:cNvPr>
          <p:cNvGrpSpPr/>
          <p:nvPr/>
        </p:nvGrpSpPr>
        <p:grpSpPr>
          <a:xfrm>
            <a:off x="1489678" y="1351597"/>
            <a:ext cx="9212644" cy="4459923"/>
            <a:chOff x="683195" y="1747837"/>
            <a:chExt cx="7777611" cy="407489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76F613-5A9D-4D9D-87E5-A3C32DFBF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195" y="1747837"/>
              <a:ext cx="7777611" cy="40748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BADCDC-D56E-4326-B66F-0F4B6A377126}"/>
                </a:ext>
              </a:extLst>
            </p:cNvPr>
            <p:cNvSpPr/>
            <p:nvPr/>
          </p:nvSpPr>
          <p:spPr bwMode="auto">
            <a:xfrm>
              <a:off x="1123562" y="3485326"/>
              <a:ext cx="738476" cy="216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F33CC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B983C6-95C0-421C-A9BE-63E85232ABAC}"/>
                </a:ext>
              </a:extLst>
            </p:cNvPr>
            <p:cNvSpPr/>
            <p:nvPr/>
          </p:nvSpPr>
          <p:spPr bwMode="auto">
            <a:xfrm>
              <a:off x="1359782" y="3754208"/>
              <a:ext cx="738476" cy="216000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F33CC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C61431A-7ABC-44FF-9800-3AF9635BCD2D}"/>
                </a:ext>
              </a:extLst>
            </p:cNvPr>
            <p:cNvSpPr/>
            <p:nvPr/>
          </p:nvSpPr>
          <p:spPr bwMode="auto">
            <a:xfrm>
              <a:off x="3045326" y="4529924"/>
              <a:ext cx="856488" cy="324072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F33CC"/>
                </a:solidFill>
              </a:endParaRPr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60EBBA8D-500E-4D97-9BEF-5E3499D7833C}"/>
                </a:ext>
              </a:extLst>
            </p:cNvPr>
            <p:cNvCxnSpPr>
              <a:stCxn id="9" idx="3"/>
              <a:endCxn id="10" idx="0"/>
            </p:cNvCxnSpPr>
            <p:nvPr/>
          </p:nvCxnSpPr>
          <p:spPr bwMode="auto">
            <a:xfrm>
              <a:off x="2098258" y="3862208"/>
              <a:ext cx="1375312" cy="667716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EE7A23-4CCA-496B-9FA5-4211B8B7A133}"/>
                </a:ext>
              </a:extLst>
            </p:cNvPr>
            <p:cNvSpPr/>
            <p:nvPr/>
          </p:nvSpPr>
          <p:spPr bwMode="auto">
            <a:xfrm>
              <a:off x="1639534" y="4024244"/>
              <a:ext cx="1027840" cy="10800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F33CC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0EBE605-1544-446E-ADDF-F15A6735DA66}"/>
                </a:ext>
              </a:extLst>
            </p:cNvPr>
            <p:cNvCxnSpPr>
              <a:stCxn id="10" idx="1"/>
              <a:endCxn id="13" idx="3"/>
            </p:cNvCxnSpPr>
            <p:nvPr/>
          </p:nvCxnSpPr>
          <p:spPr bwMode="auto">
            <a:xfrm flipH="1" flipV="1">
              <a:off x="2667374" y="4564244"/>
              <a:ext cx="377952" cy="1277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7744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4D78D-4507-44E4-9912-7210FA8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AndroidManifest.xml</a:t>
            </a:r>
            <a:r>
              <a:rPr lang="en-US" altLang="ko-KR" dirty="0"/>
              <a:t>”</a:t>
            </a:r>
            <a:r>
              <a:rPr lang="ko-KR" altLang="en-US" dirty="0"/>
              <a:t>수정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52A077-1DF8-4961-995C-1909463A6C01}"/>
              </a:ext>
            </a:extLst>
          </p:cNvPr>
          <p:cNvGrpSpPr/>
          <p:nvPr/>
        </p:nvGrpSpPr>
        <p:grpSpPr>
          <a:xfrm>
            <a:off x="965200" y="1496543"/>
            <a:ext cx="10261600" cy="4646805"/>
            <a:chOff x="371918" y="1496543"/>
            <a:chExt cx="8371588" cy="390809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3A0225-3156-4FE3-92DB-6C699FDA2B1D}"/>
                </a:ext>
              </a:extLst>
            </p:cNvPr>
            <p:cNvGrpSpPr/>
            <p:nvPr/>
          </p:nvGrpSpPr>
          <p:grpSpPr>
            <a:xfrm>
              <a:off x="371918" y="1496543"/>
              <a:ext cx="8371588" cy="3908090"/>
              <a:chOff x="413051" y="2172929"/>
              <a:chExt cx="8371588" cy="390809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7760C53-1DE0-4ED6-8BC3-F88FC9D08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9414"/>
              <a:stretch/>
            </p:blipFill>
            <p:spPr>
              <a:xfrm>
                <a:off x="413051" y="2172929"/>
                <a:ext cx="8371588" cy="3908090"/>
              </a:xfrm>
              <a:prstGeom prst="rect">
                <a:avLst/>
              </a:prstGeom>
              <a:solidFill>
                <a:srgbClr val="FF00FF">
                  <a:alpha val="17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60F2EE-82A5-4A27-9413-8B8A755CBC3B}"/>
                  </a:ext>
                </a:extLst>
              </p:cNvPr>
              <p:cNvSpPr/>
              <p:nvPr/>
            </p:nvSpPr>
            <p:spPr bwMode="auto">
              <a:xfrm>
                <a:off x="765115" y="3169370"/>
                <a:ext cx="7983589" cy="288000"/>
              </a:xfrm>
              <a:prstGeom prst="rect">
                <a:avLst/>
              </a:prstGeom>
              <a:solidFill>
                <a:srgbClr val="FF00FF">
                  <a:alpha val="20000"/>
                </a:srgb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22A4881-9BDE-4C51-BAA0-385DF5FEE18F}"/>
                  </a:ext>
                </a:extLst>
              </p:cNvPr>
              <p:cNvSpPr/>
              <p:nvPr/>
            </p:nvSpPr>
            <p:spPr bwMode="auto">
              <a:xfrm>
                <a:off x="1139458" y="3956681"/>
                <a:ext cx="4657661" cy="288000"/>
              </a:xfrm>
              <a:prstGeom prst="rect">
                <a:avLst/>
              </a:prstGeom>
              <a:solidFill>
                <a:srgbClr val="FF00FF">
                  <a:alpha val="17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2690BD-6487-4B93-A392-8535951BB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8" r="-1"/>
            <a:stretch/>
          </p:blipFill>
          <p:spPr>
            <a:xfrm>
              <a:off x="2661920" y="4340414"/>
              <a:ext cx="1527600" cy="2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55176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9693</TotalTime>
  <Words>654</Words>
  <Application>Microsoft Office PowerPoint</Application>
  <PresentationFormat>와이드스크린</PresentationFormat>
  <Paragraphs>97</Paragraphs>
  <Slides>47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Chapter13 멀티미디어와 구글 지도(1)</vt:lpstr>
      <vt:lpstr>PowerPoint 프레젠테이션</vt:lpstr>
      <vt:lpstr>1. 오디오</vt:lpstr>
      <vt:lpstr>“Chap13_1”: 레이아웃 소스</vt:lpstr>
      <vt:lpstr>“Chap13_1”: 자바 소스</vt:lpstr>
      <vt:lpstr>1. 오디오</vt:lpstr>
      <vt:lpstr>1. 오디오 : “Project13_1”</vt:lpstr>
      <vt:lpstr>“Project13_1”: 테스트용 MP3 파일 넣기</vt:lpstr>
      <vt:lpstr>“AndroidManifest.xml”수정</vt:lpstr>
      <vt:lpstr>“Project13_1”: “main_activity.xml”(1/3)</vt:lpstr>
      <vt:lpstr>“Project13_1”: “main_activity.xml”(2/3)</vt:lpstr>
      <vt:lpstr>“Project13_1”: “main_activity.xml”(3/3)</vt:lpstr>
      <vt:lpstr>“Project13_1”: “MainActivity.java”(1/4)</vt:lpstr>
      <vt:lpstr>“Project13_1”: “MainActivity.java”(2/4)</vt:lpstr>
      <vt:lpstr>“Project13_1”: “MainActivity.java”(3/4)</vt:lpstr>
      <vt:lpstr>“Project13_1”: “MainActivity.java”(4/4)</vt:lpstr>
      <vt:lpstr>1. 오디오 : “Self13_1”</vt:lpstr>
      <vt:lpstr>“Self13_1”: 레이아웃 소스(1/3)</vt:lpstr>
      <vt:lpstr>“Self13_1”: 레이아웃 소스(2/3)</vt:lpstr>
      <vt:lpstr>“Self13_1”: 레이아웃 소스(3/3)</vt:lpstr>
      <vt:lpstr>“Self13_1”: 자바 소스(1/6)</vt:lpstr>
      <vt:lpstr>“Self13_1”: 자바 소스(2/6)</vt:lpstr>
      <vt:lpstr>“Self13_1”: 자바 소스(3/6)</vt:lpstr>
      <vt:lpstr>“Self13_1”: 자바 소스(4/6)</vt:lpstr>
      <vt:lpstr>“Self13_1”: 자바 소스(5/6)</vt:lpstr>
      <vt:lpstr>“Self13_1”: 자바 소스(6/6)</vt:lpstr>
      <vt:lpstr>2. 스레드 ▶프로그레스바와 시크바 : “Chap13_7” 레이아웃 소스(1/2)</vt:lpstr>
      <vt:lpstr>2. 스레드 ▶프로그레스바와 시크바 : “Chap13_7” 레이아웃 소스(2/2)</vt:lpstr>
      <vt:lpstr>2. 스레드 ▶프로그레스바와 시크바 : “Chap13_7” 자바 소스(1/2)</vt:lpstr>
      <vt:lpstr>2. 스레드 ▶프로그레스바와 시크바 : “Chap13_7” 자바 소스(2/2)</vt:lpstr>
      <vt:lpstr>2. 스레드 ▶ 스레드의 기본</vt:lpstr>
      <vt:lpstr>2. 스레드 ▶ 스레드의 기본 : “Chap13_9”: 레이아웃소스</vt:lpstr>
      <vt:lpstr>2. 스레드 ▶ 스레드의 기본 : “Chap13_9”: 자바소스</vt:lpstr>
      <vt:lpstr>2. 스레드 ▶ 스레드의 기본</vt:lpstr>
      <vt:lpstr>2. 스레드 ▶ 스레드의 기본 : “Chap13_9”: 자바소스(수정)</vt:lpstr>
      <vt:lpstr>2. 스레드 ▶ UI 스레드 : “Chap13_12”: 레이아웃 소스</vt:lpstr>
      <vt:lpstr>2. 스레드 ▶ UI 스레드</vt:lpstr>
      <vt:lpstr>2. 스레드 ▶ UI 스레드 : “Chap13_12”: 자바 소스(1/2)</vt:lpstr>
      <vt:lpstr>2. 스레드 ▶ UI 스레드 : “Chap13_12”: 자바 소스(2/2)</vt:lpstr>
      <vt:lpstr>2. 스레드 ▶ 스레드의 응용 : “Chap13_15”: 레이아웃 소스(1/3)</vt:lpstr>
      <vt:lpstr>2. 스레드 ▶ 스레드의 응용 : “Chap13_15”: 레이아웃 소스(2/3)</vt:lpstr>
      <vt:lpstr>2. 스레드 ▶ 스레드의 응용 : “Chap13_15”: 레이아웃 소스(3/3)</vt:lpstr>
      <vt:lpstr>2. 스레드 ▶ 스레드의 응용 : “Chap13_15”: 자바 소스(1/)</vt:lpstr>
      <vt:lpstr>2. 스레드 ▶ 스레드의 응용 : “Chap13_15”: 자바 소스(2/)</vt:lpstr>
      <vt:lpstr>2. 스레드 ▶ 스레드의 응용 : “Chap13_15”: 자바 소스(3/)</vt:lpstr>
      <vt:lpstr>2. 스레드 ▶ 스레드의 응용 : “Chap13_15”: 자바 소스(4/)</vt:lpstr>
      <vt:lpstr>2. 스레드 ▶ 스레드의 응용 : “Chap13_15”: 자바 소스(5/)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741</cp:revision>
  <dcterms:created xsi:type="dcterms:W3CDTF">2007-11-27T23:54:21Z</dcterms:created>
  <dcterms:modified xsi:type="dcterms:W3CDTF">2022-06-06T08:48:37Z</dcterms:modified>
</cp:coreProperties>
</file>